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7"/>
  </p:notesMasterIdLst>
  <p:sldIdLst>
    <p:sldId id="420" r:id="rId3"/>
    <p:sldId id="986" r:id="rId4"/>
    <p:sldId id="1307" r:id="rId5"/>
    <p:sldId id="1377" r:id="rId6"/>
    <p:sldId id="1387" r:id="rId7"/>
    <p:sldId id="1397" r:id="rId8"/>
    <p:sldId id="1398" r:id="rId9"/>
    <p:sldId id="1399" r:id="rId10"/>
    <p:sldId id="1401" r:id="rId11"/>
    <p:sldId id="1404" r:id="rId12"/>
    <p:sldId id="1402" r:id="rId13"/>
    <p:sldId id="1403" r:id="rId14"/>
    <p:sldId id="1304" r:id="rId15"/>
    <p:sldId id="1406" r:id="rId16"/>
    <p:sldId id="1407" r:id="rId17"/>
    <p:sldId id="1372" r:id="rId18"/>
    <p:sldId id="1408" r:id="rId19"/>
    <p:sldId id="1409" r:id="rId20"/>
    <p:sldId id="1410" r:id="rId21"/>
    <p:sldId id="1378" r:id="rId22"/>
    <p:sldId id="1412" r:id="rId23"/>
    <p:sldId id="1413" r:id="rId24"/>
    <p:sldId id="1411" r:id="rId25"/>
    <p:sldId id="1379" r:id="rId26"/>
    <p:sldId id="1380" r:id="rId27"/>
    <p:sldId id="1386" r:id="rId28"/>
    <p:sldId id="1384" r:id="rId29"/>
    <p:sldId id="1423" r:id="rId30"/>
    <p:sldId id="1420" r:id="rId31"/>
    <p:sldId id="1381" r:id="rId32"/>
    <p:sldId id="1421" r:id="rId33"/>
    <p:sldId id="1422" r:id="rId34"/>
    <p:sldId id="1414" r:id="rId35"/>
    <p:sldId id="130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E6"/>
    <a:srgbClr val="D6D6D6"/>
    <a:srgbClr val="000000"/>
    <a:srgbClr val="FF9500"/>
    <a:srgbClr val="FF3B30"/>
    <a:srgbClr val="00B0F0"/>
    <a:srgbClr val="009193"/>
    <a:srgbClr val="385723"/>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99"/>
    <p:restoredTop sz="85978"/>
  </p:normalViewPr>
  <p:slideViewPr>
    <p:cSldViewPr snapToGrid="0" snapToObjects="1">
      <p:cViewPr varScale="1">
        <p:scale>
          <a:sx n="122" d="100"/>
          <a:sy n="122" d="100"/>
        </p:scale>
        <p:origin x="1384" y="184"/>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2/13/25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Bayesian inference with a </a:t>
            </a:r>
          </a:p>
        </p:txBody>
      </p:sp>
      <p:sp>
        <p:nvSpPr>
          <p:cNvPr id="4" name="Slide Number Placeholder 3"/>
          <p:cNvSpPr>
            <a:spLocks noGrp="1"/>
          </p:cNvSpPr>
          <p:nvPr>
            <p:ph type="sldNum" sz="quarter" idx="5"/>
          </p:nvPr>
        </p:nvSpPr>
        <p:spPr/>
        <p:txBody>
          <a:bodyPr/>
          <a:lstStyle/>
          <a:p>
            <a:fld id="{7A62181B-723A-0945-8D8D-6A6BB0D8F5A6}" type="slidenum">
              <a:rPr lang="en-US" smtClean="0"/>
              <a:t>17</a:t>
            </a:fld>
            <a:endParaRPr lang="en-US"/>
          </a:p>
        </p:txBody>
      </p:sp>
    </p:spTree>
    <p:extLst>
      <p:ext uri="{BB962C8B-B14F-4D97-AF65-F5344CB8AC3E}">
        <p14:creationId xmlns:p14="http://schemas.microsoft.com/office/powerpoint/2010/main" val="2931329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Portuguese: </a:t>
            </a:r>
            <a:r>
              <a:rPr lang="en-GB" b="0" i="0" u="none" strike="noStrike" dirty="0" err="1">
                <a:solidFill>
                  <a:srgbClr val="222222"/>
                </a:solidFill>
                <a:effectLst/>
                <a:latin typeface="Arial" panose="020B0604020202020204" pitchFamily="34" charset="0"/>
              </a:rPr>
              <a:t>Levantamento</a:t>
            </a:r>
            <a:r>
              <a:rPr lang="en-GB" b="0" i="0" u="none" strike="noStrike" dirty="0">
                <a:solidFill>
                  <a:srgbClr val="222222"/>
                </a:solidFill>
                <a:effectLst/>
                <a:latin typeface="Arial" panose="020B0604020202020204" pitchFamily="34" charset="0"/>
              </a:rPr>
              <a:t> Rapido de </a:t>
            </a:r>
            <a:r>
              <a:rPr lang="en-GB" b="0" i="0" u="none" strike="noStrike" dirty="0" err="1">
                <a:solidFill>
                  <a:srgbClr val="222222"/>
                </a:solidFill>
                <a:effectLst/>
                <a:latin typeface="Arial" panose="020B0604020202020204" pitchFamily="34" charset="0"/>
              </a:rPr>
              <a:t>Indice</a:t>
            </a:r>
            <a:r>
              <a:rPr lang="en-GB" b="0" i="0" u="none" strike="noStrike" dirty="0">
                <a:solidFill>
                  <a:srgbClr val="222222"/>
                </a:solidFill>
                <a:effectLst/>
                <a:latin typeface="Arial" panose="020B0604020202020204" pitchFamily="34" charset="0"/>
              </a:rPr>
              <a:t> para </a:t>
            </a:r>
            <a:r>
              <a:rPr lang="en-GB" b="0" i="1" u="none" strike="noStrike" dirty="0">
                <a:solidFill>
                  <a:srgbClr val="222222"/>
                </a:solidFill>
                <a:effectLst/>
                <a:latin typeface="Arial" panose="020B0604020202020204" pitchFamily="34" charset="0"/>
              </a:rPr>
              <a:t>Aedes aegypti</a:t>
            </a:r>
            <a:r>
              <a:rPr lang="en-US" dirty="0"/>
              <a:t>  (Rapid Index Survey for Aedes aegypti)</a:t>
            </a:r>
          </a:p>
        </p:txBody>
      </p:sp>
      <p:sp>
        <p:nvSpPr>
          <p:cNvPr id="4" name="Slide Number Placeholder 3"/>
          <p:cNvSpPr>
            <a:spLocks noGrp="1"/>
          </p:cNvSpPr>
          <p:nvPr>
            <p:ph type="sldNum" sz="quarter" idx="5"/>
          </p:nvPr>
        </p:nvSpPr>
        <p:spPr/>
        <p:txBody>
          <a:bodyPr/>
          <a:lstStyle/>
          <a:p>
            <a:fld id="{A3BE0C8E-565D-4B6E-A043-70480901BECB}" type="slidenum">
              <a:rPr lang="en-GB" smtClean="0"/>
              <a:t>18</a:t>
            </a:fld>
            <a:endParaRPr lang="en-GB" dirty="0"/>
          </a:p>
        </p:txBody>
      </p:sp>
    </p:spTree>
    <p:extLst>
      <p:ext uri="{BB962C8B-B14F-4D97-AF65-F5344CB8AC3E}">
        <p14:creationId xmlns:p14="http://schemas.microsoft.com/office/powerpoint/2010/main" val="1560887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19</a:t>
            </a:fld>
            <a:endParaRPr lang="en-US"/>
          </a:p>
        </p:txBody>
      </p:sp>
    </p:spTree>
    <p:extLst>
      <p:ext uri="{BB962C8B-B14F-4D97-AF65-F5344CB8AC3E}">
        <p14:creationId xmlns:p14="http://schemas.microsoft.com/office/powerpoint/2010/main" val="2599811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20</a:t>
            </a:fld>
            <a:endParaRPr lang="en-US"/>
          </a:p>
        </p:txBody>
      </p:sp>
    </p:spTree>
    <p:extLst>
      <p:ext uri="{BB962C8B-B14F-4D97-AF65-F5344CB8AC3E}">
        <p14:creationId xmlns:p14="http://schemas.microsoft.com/office/powerpoint/2010/main" val="3692752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21</a:t>
            </a:fld>
            <a:endParaRPr lang="en-US"/>
          </a:p>
        </p:txBody>
      </p:sp>
    </p:spTree>
    <p:extLst>
      <p:ext uri="{BB962C8B-B14F-4D97-AF65-F5344CB8AC3E}">
        <p14:creationId xmlns:p14="http://schemas.microsoft.com/office/powerpoint/2010/main" val="1208470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23</a:t>
            </a:fld>
            <a:endParaRPr lang="en-US"/>
          </a:p>
        </p:txBody>
      </p:sp>
    </p:spTree>
    <p:extLst>
      <p:ext uri="{BB962C8B-B14F-4D97-AF65-F5344CB8AC3E}">
        <p14:creationId xmlns:p14="http://schemas.microsoft.com/office/powerpoint/2010/main" val="1330704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26</a:t>
            </a:fld>
            <a:endParaRPr lang="en-US" altLang="x-none"/>
          </a:p>
        </p:txBody>
      </p:sp>
    </p:spTree>
    <p:extLst>
      <p:ext uri="{BB962C8B-B14F-4D97-AF65-F5344CB8AC3E}">
        <p14:creationId xmlns:p14="http://schemas.microsoft.com/office/powerpoint/2010/main" val="35840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2848329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Bayesian inference with a </a:t>
            </a:r>
          </a:p>
        </p:txBody>
      </p:sp>
      <p:sp>
        <p:nvSpPr>
          <p:cNvPr id="4" name="Slide Number Placeholder 3"/>
          <p:cNvSpPr>
            <a:spLocks noGrp="1"/>
          </p:cNvSpPr>
          <p:nvPr>
            <p:ph type="sldNum" sz="quarter" idx="5"/>
          </p:nvPr>
        </p:nvSpPr>
        <p:spPr/>
        <p:txBody>
          <a:bodyPr/>
          <a:lstStyle/>
          <a:p>
            <a:fld id="{7A62181B-723A-0945-8D8D-6A6BB0D8F5A6}" type="slidenum">
              <a:rPr lang="en-US" smtClean="0"/>
              <a:t>4</a:t>
            </a:fld>
            <a:endParaRPr lang="en-US"/>
          </a:p>
        </p:txBody>
      </p:sp>
    </p:spTree>
    <p:extLst>
      <p:ext uri="{BB962C8B-B14F-4D97-AF65-F5344CB8AC3E}">
        <p14:creationId xmlns:p14="http://schemas.microsoft.com/office/powerpoint/2010/main" val="1539712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6</a:t>
            </a:fld>
            <a:endParaRPr lang="en-US"/>
          </a:p>
        </p:txBody>
      </p:sp>
    </p:spTree>
    <p:extLst>
      <p:ext uri="{BB962C8B-B14F-4D97-AF65-F5344CB8AC3E}">
        <p14:creationId xmlns:p14="http://schemas.microsoft.com/office/powerpoint/2010/main" val="1285416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methodology, we utilised </a:t>
            </a:r>
          </a:p>
        </p:txBody>
      </p:sp>
      <p:sp>
        <p:nvSpPr>
          <p:cNvPr id="4" name="Slide Number Placeholder 3"/>
          <p:cNvSpPr>
            <a:spLocks noGrp="1"/>
          </p:cNvSpPr>
          <p:nvPr>
            <p:ph type="sldNum" sz="quarter" idx="5"/>
          </p:nvPr>
        </p:nvSpPr>
        <p:spPr/>
        <p:txBody>
          <a:bodyPr/>
          <a:lstStyle/>
          <a:p>
            <a:fld id="{7A62181B-723A-0945-8D8D-6A6BB0D8F5A6}" type="slidenum">
              <a:rPr lang="en-US" smtClean="0"/>
              <a:t>8</a:t>
            </a:fld>
            <a:endParaRPr lang="en-US"/>
          </a:p>
        </p:txBody>
      </p:sp>
    </p:spTree>
    <p:extLst>
      <p:ext uri="{BB962C8B-B14F-4D97-AF65-F5344CB8AC3E}">
        <p14:creationId xmlns:p14="http://schemas.microsoft.com/office/powerpoint/2010/main" val="1924803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3096165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10</a:t>
            </a:fld>
            <a:endParaRPr lang="en-US" altLang="x-none"/>
          </a:p>
        </p:txBody>
      </p:sp>
    </p:spTree>
    <p:extLst>
      <p:ext uri="{BB962C8B-B14F-4D97-AF65-F5344CB8AC3E}">
        <p14:creationId xmlns:p14="http://schemas.microsoft.com/office/powerpoint/2010/main" val="2078567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16</a:t>
            </a:fld>
            <a:endParaRPr lang="en-US" altLang="x-none"/>
          </a:p>
        </p:txBody>
      </p:sp>
    </p:spTree>
    <p:extLst>
      <p:ext uri="{BB962C8B-B14F-4D97-AF65-F5344CB8AC3E}">
        <p14:creationId xmlns:p14="http://schemas.microsoft.com/office/powerpoint/2010/main" val="3150620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2/13/25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2/13/25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2/13/25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2/13/25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2/13/25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2/13/25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13/02/2025</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16/j.apgeog.2022.102718" TargetMode="External"/><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200.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17.png"/><Relationship Id="rId5" Type="http://schemas.openxmlformats.org/officeDocument/2006/relationships/image" Target="../media/image180.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40.png"/><Relationship Id="rId3" Type="http://schemas.openxmlformats.org/officeDocument/2006/relationships/image" Target="../media/image11.png"/><Relationship Id="rId7" Type="http://schemas.openxmlformats.org/officeDocument/2006/relationships/image" Target="../media/image28.png"/><Relationship Id="rId12" Type="http://schemas.openxmlformats.org/officeDocument/2006/relationships/image" Target="../media/image330.png"/><Relationship Id="rId2" Type="http://schemas.openxmlformats.org/officeDocument/2006/relationships/image" Target="../media/image19.png"/><Relationship Id="rId1" Type="http://schemas.openxmlformats.org/officeDocument/2006/relationships/slideLayout" Target="../slideLayouts/slideLayout20.xml"/><Relationship Id="rId6" Type="http://schemas.openxmlformats.org/officeDocument/2006/relationships/image" Target="../media/image27.png"/><Relationship Id="rId11" Type="http://schemas.openxmlformats.org/officeDocument/2006/relationships/image" Target="../media/image320.png"/><Relationship Id="rId5" Type="http://schemas.openxmlformats.org/officeDocument/2006/relationships/image" Target="../media/image26.png"/><Relationship Id="rId10"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016/j.apgeog.2022.102718" TargetMode="External"/><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0.png"/><Relationship Id="rId7"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hyperlink" Target="https://doi.org/10.1016/j.apgeog.2022.102718"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forms.gle/TR23pj9rVmdsGACG8" TargetMode="Externa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3.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0.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504497" y="1681104"/>
            <a:ext cx="11147503" cy="4154984"/>
          </a:xfrm>
          <a:prstGeom prst="rect">
            <a:avLst/>
          </a:prstGeom>
        </p:spPr>
        <p:txBody>
          <a:bodyPr wrap="square">
            <a:spAutoFit/>
          </a:bodyPr>
          <a:lstStyle/>
          <a:p>
            <a:r>
              <a:rPr lang="en-GB" sz="2400" b="1" cap="all" dirty="0">
                <a:latin typeface="Helvetica Neue Light" panose="02000403000000020004" pitchFamily="2" charset="0"/>
                <a:ea typeface="Helvetica Neue Light" panose="02000403000000020004" pitchFamily="2" charset="0"/>
                <a:cs typeface="Calibri Light" charset="0"/>
              </a:rPr>
              <a:t>GEOG0125</a:t>
            </a:r>
          </a:p>
          <a:p>
            <a:endParaRPr lang="en-GB" sz="2400" cap="all" dirty="0">
              <a:latin typeface="Helvetica Neue Light" panose="02000403000000020004" pitchFamily="2" charset="0"/>
              <a:ea typeface="Helvetica Neue Light" panose="02000403000000020004" pitchFamily="2" charset="0"/>
              <a:cs typeface="Calibri Light" charset="0"/>
            </a:endParaRPr>
          </a:p>
          <a:p>
            <a:r>
              <a:rPr lang="en-GB" sz="2400" cap="all" dirty="0">
                <a:latin typeface="Helvetica Neue Light" panose="02000403000000020004" pitchFamily="2" charset="0"/>
                <a:ea typeface="Helvetica Neue Light" panose="02000403000000020004" pitchFamily="2" charset="0"/>
                <a:cs typeface="Calibri Light" charset="0"/>
              </a:rPr>
              <a:t>Advanced Topics in Social and Geographic Data Science</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spatial temporal MODELs &amp; Bayesian updating</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16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endParaRPr lang="en-GB" sz="1600" cap="all" dirty="0">
              <a:latin typeface="Helvetica Neue Light" panose="02000403000000020004" pitchFamily="2" charset="0"/>
              <a:ea typeface="Helvetica Neue Light" panose="02000403000000020004" pitchFamily="2" charset="0"/>
              <a:cs typeface="Calibri Light"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0D97705A-5360-2E64-C52B-597AAA61599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Scenarios</a:t>
            </a:r>
          </a:p>
        </p:txBody>
      </p:sp>
      <p:sp>
        <p:nvSpPr>
          <p:cNvPr id="3" name="Slide Number Placeholder 3">
            <a:extLst>
              <a:ext uri="{FF2B5EF4-FFF2-40B4-BE49-F238E27FC236}">
                <a16:creationId xmlns:a16="http://schemas.microsoft.com/office/drawing/2014/main" id="{6AA09F90-F760-C560-FDAD-1CDC2D3CBE1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82631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78ACD6-C703-52C7-3A5D-11DDE91A698C}"/>
              </a:ext>
            </a:extLst>
          </p:cNvPr>
          <p:cNvSpPr txBox="1"/>
          <p:nvPr/>
        </p:nvSpPr>
        <p:spPr>
          <a:xfrm>
            <a:off x="213360" y="84438"/>
            <a:ext cx="3463962" cy="400110"/>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What if:</a:t>
            </a:r>
          </a:p>
        </p:txBody>
      </p:sp>
      <p:sp>
        <p:nvSpPr>
          <p:cNvPr id="3" name="TextBox 2">
            <a:extLst>
              <a:ext uri="{FF2B5EF4-FFF2-40B4-BE49-F238E27FC236}">
                <a16:creationId xmlns:a16="http://schemas.microsoft.com/office/drawing/2014/main" id="{42907A62-B980-49B7-BF22-174069D43762}"/>
              </a:ext>
            </a:extLst>
          </p:cNvPr>
          <p:cNvSpPr txBox="1"/>
          <p:nvPr/>
        </p:nvSpPr>
        <p:spPr>
          <a:xfrm>
            <a:off x="213360" y="612476"/>
            <a:ext cx="11162671"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[1] The dataset are received in streams, or in a ‘</a:t>
            </a:r>
            <a:r>
              <a:rPr lang="en-GB" b="1" dirty="0">
                <a:latin typeface="Helvetica Neue" panose="02000503000000020004" pitchFamily="2" charset="0"/>
                <a:ea typeface="Helvetica Neue" panose="02000503000000020004" pitchFamily="2" charset="0"/>
                <a:cs typeface="Helvetica Neue" panose="02000503000000020004" pitchFamily="2" charset="0"/>
              </a:rPr>
              <a:t>repeated</a:t>
            </a:r>
            <a:r>
              <a:rPr lang="en-GB" dirty="0">
                <a:latin typeface="Helvetica Neue" panose="02000503000000020004" pitchFamily="2" charset="0"/>
                <a:ea typeface="Helvetica Neue" panose="02000503000000020004" pitchFamily="2" charset="0"/>
                <a:cs typeface="Helvetica Neue" panose="02000503000000020004" pitchFamily="2" charset="0"/>
              </a:rPr>
              <a:t>’ manner either on a </a:t>
            </a:r>
            <a:r>
              <a:rPr lang="en-GB" b="1" dirty="0">
                <a:latin typeface="Helvetica Neue" panose="02000503000000020004" pitchFamily="2" charset="0"/>
                <a:ea typeface="Helvetica Neue" panose="02000503000000020004" pitchFamily="2" charset="0"/>
                <a:cs typeface="Helvetica Neue" panose="02000503000000020004" pitchFamily="2" charset="0"/>
              </a:rPr>
              <a:t>regular or irregular interval</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graphicFrame>
        <p:nvGraphicFramePr>
          <p:cNvPr id="4" name="Table 5">
            <a:extLst>
              <a:ext uri="{FF2B5EF4-FFF2-40B4-BE49-F238E27FC236}">
                <a16:creationId xmlns:a16="http://schemas.microsoft.com/office/drawing/2014/main" id="{3EEB4B6E-446A-642A-0BF1-9A5F89357558}"/>
              </a:ext>
            </a:extLst>
          </p:cNvPr>
          <p:cNvGraphicFramePr>
            <a:graphicFrameLocks noGrp="1"/>
          </p:cNvGraphicFramePr>
          <p:nvPr>
            <p:extLst>
              <p:ext uri="{D42A27DB-BD31-4B8C-83A1-F6EECF244321}">
                <p14:modId xmlns:p14="http://schemas.microsoft.com/office/powerpoint/2010/main" val="2502109039"/>
              </p:ext>
            </p:extLst>
          </p:nvPr>
        </p:nvGraphicFramePr>
        <p:xfrm>
          <a:off x="213360" y="1606996"/>
          <a:ext cx="8128002" cy="2773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207499504"/>
                    </a:ext>
                  </a:extLst>
                </a:gridCol>
                <a:gridCol w="1354667">
                  <a:extLst>
                    <a:ext uri="{9D8B030D-6E8A-4147-A177-3AD203B41FA5}">
                      <a16:colId xmlns:a16="http://schemas.microsoft.com/office/drawing/2014/main" val="3525533618"/>
                    </a:ext>
                  </a:extLst>
                </a:gridCol>
                <a:gridCol w="1354667">
                  <a:extLst>
                    <a:ext uri="{9D8B030D-6E8A-4147-A177-3AD203B41FA5}">
                      <a16:colId xmlns:a16="http://schemas.microsoft.com/office/drawing/2014/main" val="3384302234"/>
                    </a:ext>
                  </a:extLst>
                </a:gridCol>
                <a:gridCol w="1354667">
                  <a:extLst>
                    <a:ext uri="{9D8B030D-6E8A-4147-A177-3AD203B41FA5}">
                      <a16:colId xmlns:a16="http://schemas.microsoft.com/office/drawing/2014/main" val="3430180504"/>
                    </a:ext>
                  </a:extLst>
                </a:gridCol>
                <a:gridCol w="1354667">
                  <a:extLst>
                    <a:ext uri="{9D8B030D-6E8A-4147-A177-3AD203B41FA5}">
                      <a16:colId xmlns:a16="http://schemas.microsoft.com/office/drawing/2014/main" val="394953822"/>
                    </a:ext>
                  </a:extLst>
                </a:gridCol>
                <a:gridCol w="1354667">
                  <a:extLst>
                    <a:ext uri="{9D8B030D-6E8A-4147-A177-3AD203B41FA5}">
                      <a16:colId xmlns:a16="http://schemas.microsoft.com/office/drawing/2014/main" val="235568006"/>
                    </a:ext>
                  </a:extLst>
                </a:gridCol>
              </a:tblGrid>
              <a:tr h="370840">
                <a:tc>
                  <a:txBody>
                    <a:bodyPr/>
                    <a:lstStyle/>
                    <a:p>
                      <a:pPr algn="ctr"/>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gridSpan="5">
                  <a:txBody>
                    <a:bodyPr/>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Survey Periods</a:t>
                      </a:r>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dirty="0"/>
                    </a:p>
                  </a:txBody>
                  <a:tcPr/>
                </a:tc>
                <a:extLst>
                  <a:ext uri="{0D108BD9-81ED-4DB2-BD59-A6C34878D82A}">
                    <a16:rowId xmlns:a16="http://schemas.microsoft.com/office/drawing/2014/main" val="3040467693"/>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LIRAa</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2013</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2014</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2015</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2016</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2017</a:t>
                      </a:r>
                    </a:p>
                  </a:txBody>
                  <a:tcPr/>
                </a:tc>
                <a:extLst>
                  <a:ext uri="{0D108BD9-81ED-4DB2-BD59-A6C34878D82A}">
                    <a16:rowId xmlns:a16="http://schemas.microsoft.com/office/drawing/2014/main" val="2131341570"/>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extLst>
                  <a:ext uri="{0D108BD9-81ED-4DB2-BD59-A6C34878D82A}">
                    <a16:rowId xmlns:a16="http://schemas.microsoft.com/office/drawing/2014/main" val="3645609671"/>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extLst>
                  <a:ext uri="{0D108BD9-81ED-4DB2-BD59-A6C34878D82A}">
                    <a16:rowId xmlns:a16="http://schemas.microsoft.com/office/drawing/2014/main" val="282246340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extLst>
                  <a:ext uri="{0D108BD9-81ED-4DB2-BD59-A6C34878D82A}">
                    <a16:rowId xmlns:a16="http://schemas.microsoft.com/office/drawing/2014/main" val="250407673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34225998"/>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37858753"/>
                  </a:ext>
                </a:extLst>
              </a:tr>
            </a:tbl>
          </a:graphicData>
        </a:graphic>
      </p:graphicFrame>
      <p:sp>
        <p:nvSpPr>
          <p:cNvPr id="5" name="TextBox 4">
            <a:extLst>
              <a:ext uri="{FF2B5EF4-FFF2-40B4-BE49-F238E27FC236}">
                <a16:creationId xmlns:a16="http://schemas.microsoft.com/office/drawing/2014/main" id="{B0BF8E65-4925-35BD-5A94-41586FD1B56C}"/>
              </a:ext>
            </a:extLst>
          </p:cNvPr>
          <p:cNvSpPr txBox="1"/>
          <p:nvPr/>
        </p:nvSpPr>
        <p:spPr>
          <a:xfrm>
            <a:off x="213360" y="1109736"/>
            <a:ext cx="10034157"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For example, we conduct this routine survey for mosquito infestation in Campina Grande, Brazil </a:t>
            </a:r>
          </a:p>
        </p:txBody>
      </p:sp>
      <p:sp>
        <p:nvSpPr>
          <p:cNvPr id="6" name="Rectangle 5">
            <a:extLst>
              <a:ext uri="{FF2B5EF4-FFF2-40B4-BE49-F238E27FC236}">
                <a16:creationId xmlns:a16="http://schemas.microsoft.com/office/drawing/2014/main" id="{59051F2D-7E1F-D97E-3C6C-E4E176AA2C1C}"/>
              </a:ext>
            </a:extLst>
          </p:cNvPr>
          <p:cNvSpPr/>
          <p:nvPr/>
        </p:nvSpPr>
        <p:spPr>
          <a:xfrm>
            <a:off x="5618480" y="2397760"/>
            <a:ext cx="2722882" cy="1280160"/>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389E385-C7B6-0AD8-121B-A26A6F70C22E}"/>
              </a:ext>
            </a:extLst>
          </p:cNvPr>
          <p:cNvSpPr txBox="1"/>
          <p:nvPr/>
        </p:nvSpPr>
        <p:spPr>
          <a:xfrm>
            <a:off x="213360" y="4693920"/>
            <a:ext cx="4118435" cy="1754326"/>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Note: While the surveys are routine, </a:t>
            </a:r>
          </a:p>
          <a:p>
            <a:r>
              <a:rPr lang="en-GB" dirty="0">
                <a:latin typeface="Helvetica Neue" panose="02000503000000020004" pitchFamily="2" charset="0"/>
                <a:ea typeface="Helvetica Neue" panose="02000503000000020004" pitchFamily="2" charset="0"/>
                <a:cs typeface="Helvetica Neue" panose="02000503000000020004" pitchFamily="2" charset="0"/>
              </a:rPr>
              <a:t>do you notice how the survey periods </a:t>
            </a:r>
          </a:p>
          <a:p>
            <a:r>
              <a:rPr lang="en-GB" dirty="0">
                <a:latin typeface="Helvetica Neue" panose="02000503000000020004" pitchFamily="2" charset="0"/>
                <a:ea typeface="Helvetica Neue" panose="02000503000000020004" pitchFamily="2" charset="0"/>
                <a:cs typeface="Helvetica Neue" panose="02000503000000020004" pitchFamily="2" charset="0"/>
              </a:rPr>
              <a:t>are conducted irregular? The study</a:t>
            </a:r>
          </a:p>
          <a:p>
            <a:r>
              <a:rPr lang="en-GB" dirty="0">
                <a:latin typeface="Helvetica Neue" panose="02000503000000020004" pitchFamily="2" charset="0"/>
                <a:ea typeface="Helvetica Neue" panose="02000503000000020004" pitchFamily="2" charset="0"/>
                <a:cs typeface="Helvetica Neue" panose="02000503000000020004" pitchFamily="2" charset="0"/>
              </a:rPr>
              <a:t>design is </a:t>
            </a:r>
            <a:r>
              <a:rPr lang="en-GB" b="1" dirty="0">
                <a:latin typeface="Helvetica Neue" panose="02000503000000020004" pitchFamily="2" charset="0"/>
                <a:ea typeface="Helvetica Neue" panose="02000503000000020004" pitchFamily="2" charset="0"/>
                <a:cs typeface="Helvetica Neue" panose="02000503000000020004" pitchFamily="2" charset="0"/>
              </a:rPr>
              <a:t>ecological study </a:t>
            </a:r>
            <a:r>
              <a:rPr lang="en-GB" dirty="0">
                <a:latin typeface="Helvetica Neue" panose="02000503000000020004" pitchFamily="2" charset="0"/>
                <a:ea typeface="Helvetica Neue" panose="02000503000000020004" pitchFamily="2" charset="0"/>
                <a:cs typeface="Helvetica Neue" panose="02000503000000020004" pitchFamily="2" charset="0"/>
              </a:rPr>
              <a:t>design </a:t>
            </a:r>
          </a:p>
          <a:p>
            <a:r>
              <a:rPr lang="en-GB" dirty="0">
                <a:latin typeface="Helvetica Neue" panose="02000503000000020004" pitchFamily="2" charset="0"/>
                <a:ea typeface="Helvetica Neue" panose="02000503000000020004" pitchFamily="2" charset="0"/>
                <a:cs typeface="Helvetica Neue" panose="02000503000000020004" pitchFamily="2" charset="0"/>
              </a:rPr>
              <a:t>known to be in a </a:t>
            </a:r>
            <a:r>
              <a:rPr lang="en-GB" b="1" dirty="0">
                <a:latin typeface="Helvetica Neue" panose="02000503000000020004" pitchFamily="2" charset="0"/>
                <a:ea typeface="Helvetica Neue" panose="02000503000000020004" pitchFamily="2" charset="0"/>
                <a:cs typeface="Helvetica Neue" panose="02000503000000020004" pitchFamily="2" charset="0"/>
              </a:rPr>
              <a:t>repeated </a:t>
            </a:r>
          </a:p>
          <a:p>
            <a:r>
              <a:rPr lang="en-GB" b="1" dirty="0">
                <a:latin typeface="Helvetica Neue" panose="02000503000000020004" pitchFamily="2" charset="0"/>
                <a:ea typeface="Helvetica Neue" panose="02000503000000020004" pitchFamily="2" charset="0"/>
                <a:cs typeface="Helvetica Neue" panose="02000503000000020004" pitchFamily="2" charset="0"/>
              </a:rPr>
              <a:t>cross-sectional framework</a:t>
            </a:r>
            <a:r>
              <a:rPr lang="en-GB"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9" name="TextBox 8">
            <a:extLst>
              <a:ext uri="{FF2B5EF4-FFF2-40B4-BE49-F238E27FC236}">
                <a16:creationId xmlns:a16="http://schemas.microsoft.com/office/drawing/2014/main" id="{9BDDF926-2274-D86E-58DA-FEF360FF5F25}"/>
              </a:ext>
            </a:extLst>
          </p:cNvPr>
          <p:cNvSpPr txBox="1"/>
          <p:nvPr/>
        </p:nvSpPr>
        <p:spPr>
          <a:xfrm>
            <a:off x="4770122" y="4693920"/>
            <a:ext cx="7142480" cy="646331"/>
          </a:xfrm>
          <a:prstGeom prst="rect">
            <a:avLst/>
          </a:prstGeom>
          <a:solidFill>
            <a:schemeClr val="accent1">
              <a:lumMod val="40000"/>
              <a:lumOff val="60000"/>
            </a:schemeClr>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When you have a scenario, like this, it would be </a:t>
            </a:r>
            <a:r>
              <a:rPr lang="en-GB" b="1" dirty="0">
                <a:latin typeface="Helvetica Neue" panose="02000503000000020004" pitchFamily="2" charset="0"/>
                <a:ea typeface="Helvetica Neue" panose="02000503000000020004" pitchFamily="2" charset="0"/>
                <a:cs typeface="Helvetica Neue" panose="02000503000000020004" pitchFamily="2" charset="0"/>
              </a:rPr>
              <a:t>improper</a:t>
            </a:r>
            <a:r>
              <a:rPr lang="en-GB" dirty="0">
                <a:latin typeface="Helvetica Neue" panose="02000503000000020004" pitchFamily="2" charset="0"/>
                <a:ea typeface="Helvetica Neue" panose="02000503000000020004" pitchFamily="2" charset="0"/>
                <a:cs typeface="Helvetica Neue" panose="02000503000000020004" pitchFamily="2" charset="0"/>
              </a:rPr>
              <a:t> to analyse it as </a:t>
            </a:r>
            <a:r>
              <a:rPr lang="en-GB" b="1" dirty="0">
                <a:latin typeface="Helvetica Neue" panose="02000503000000020004" pitchFamily="2" charset="0"/>
                <a:ea typeface="Helvetica Neue" panose="02000503000000020004" pitchFamily="2" charset="0"/>
                <a:cs typeface="Helvetica Neue" panose="02000503000000020004" pitchFamily="2" charset="0"/>
              </a:rPr>
              <a:t>‘true’ longitudinal </a:t>
            </a:r>
            <a:r>
              <a:rPr lang="en-GB" dirty="0">
                <a:latin typeface="Helvetica Neue" panose="02000503000000020004" pitchFamily="2" charset="0"/>
                <a:ea typeface="Helvetica Neue" panose="02000503000000020004" pitchFamily="2" charset="0"/>
                <a:cs typeface="Helvetica Neue" panose="02000503000000020004" pitchFamily="2" charset="0"/>
              </a:rPr>
              <a:t>or a </a:t>
            </a:r>
            <a:r>
              <a:rPr lang="en-GB" b="1" dirty="0">
                <a:latin typeface="Helvetica Neue" panose="02000503000000020004" pitchFamily="2" charset="0"/>
                <a:ea typeface="Helvetica Neue" panose="02000503000000020004" pitchFamily="2" charset="0"/>
                <a:cs typeface="Helvetica Neue" panose="02000503000000020004" pitchFamily="2" charset="0"/>
              </a:rPr>
              <a:t>spatial</a:t>
            </a:r>
            <a:r>
              <a:rPr lang="en-GB"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a:latin typeface="Helvetica Neue" panose="02000503000000020004" pitchFamily="2" charset="0"/>
                <a:ea typeface="Helvetica Neue" panose="02000503000000020004" pitchFamily="2" charset="0"/>
                <a:cs typeface="Helvetica Neue" panose="02000503000000020004" pitchFamily="2" charset="0"/>
              </a:rPr>
              <a:t>temporal</a:t>
            </a:r>
            <a:r>
              <a:rPr lang="en-GB" dirty="0">
                <a:latin typeface="Helvetica Neue" panose="02000503000000020004" pitchFamily="2" charset="0"/>
                <a:ea typeface="Helvetica Neue" panose="02000503000000020004" pitchFamily="2" charset="0"/>
                <a:cs typeface="Helvetica Neue" panose="02000503000000020004" pitchFamily="2" charset="0"/>
              </a:rPr>
              <a:t> fashion. </a:t>
            </a:r>
          </a:p>
        </p:txBody>
      </p:sp>
      <p:sp>
        <p:nvSpPr>
          <p:cNvPr id="10" name="Slide Number Placeholder 3">
            <a:extLst>
              <a:ext uri="{FF2B5EF4-FFF2-40B4-BE49-F238E27FC236}">
                <a16:creationId xmlns:a16="http://schemas.microsoft.com/office/drawing/2014/main" id="{C087ADAF-599F-701C-2C71-DE63A13792A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DE401A50-409B-7E21-69FA-E52E7A9CE2BC}"/>
              </a:ext>
            </a:extLst>
          </p:cNvPr>
          <p:cNvSpPr txBox="1"/>
          <p:nvPr/>
        </p:nvSpPr>
        <p:spPr>
          <a:xfrm>
            <a:off x="8523890" y="2347830"/>
            <a:ext cx="3528530" cy="1323439"/>
          </a:xfrm>
          <a:prstGeom prst="rect">
            <a:avLst/>
          </a:prstGeom>
          <a:noFill/>
        </p:spPr>
        <p:txBody>
          <a:bodyPr wrap="none" rtlCol="0">
            <a:spAutoFit/>
          </a:bodyPr>
          <a:lstStyle/>
          <a:p>
            <a:r>
              <a:rPr lang="en-GB" sz="1600" dirty="0">
                <a:latin typeface="Helvetica" pitchFamily="2" charset="0"/>
              </a:rPr>
              <a:t>Meaning that in each time point,</a:t>
            </a:r>
          </a:p>
          <a:p>
            <a:r>
              <a:rPr lang="en-GB" sz="1600" dirty="0">
                <a:latin typeface="Helvetica" pitchFamily="2" charset="0"/>
              </a:rPr>
              <a:t>we try go to the same households in</a:t>
            </a:r>
          </a:p>
          <a:p>
            <a:r>
              <a:rPr lang="en-GB" sz="1600" dirty="0">
                <a:latin typeface="Helvetica" pitchFamily="2" charset="0"/>
              </a:rPr>
              <a:t>each neighbourhood, and we keep </a:t>
            </a:r>
          </a:p>
          <a:p>
            <a:r>
              <a:rPr lang="en-GB" sz="1600" dirty="0">
                <a:latin typeface="Helvetica" pitchFamily="2" charset="0"/>
              </a:rPr>
              <a:t>repeating these visits over, and </a:t>
            </a:r>
          </a:p>
          <a:p>
            <a:r>
              <a:rPr lang="en-GB" sz="1600" dirty="0">
                <a:latin typeface="Helvetica" pitchFamily="2" charset="0"/>
              </a:rPr>
              <a:t>over again.</a:t>
            </a:r>
          </a:p>
        </p:txBody>
      </p:sp>
    </p:spTree>
    <p:extLst>
      <p:ext uri="{BB962C8B-B14F-4D97-AF65-F5344CB8AC3E}">
        <p14:creationId xmlns:p14="http://schemas.microsoft.com/office/powerpoint/2010/main" val="3545438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78ACD6-C703-52C7-3A5D-11DDE91A698C}"/>
              </a:ext>
            </a:extLst>
          </p:cNvPr>
          <p:cNvSpPr txBox="1"/>
          <p:nvPr/>
        </p:nvSpPr>
        <p:spPr>
          <a:xfrm>
            <a:off x="213360" y="84438"/>
            <a:ext cx="3463962" cy="400110"/>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What if:</a:t>
            </a:r>
          </a:p>
        </p:txBody>
      </p:sp>
      <p:sp>
        <p:nvSpPr>
          <p:cNvPr id="3" name="TextBox 2">
            <a:extLst>
              <a:ext uri="{FF2B5EF4-FFF2-40B4-BE49-F238E27FC236}">
                <a16:creationId xmlns:a16="http://schemas.microsoft.com/office/drawing/2014/main" id="{42907A62-B980-49B7-BF22-174069D43762}"/>
              </a:ext>
            </a:extLst>
          </p:cNvPr>
          <p:cNvSpPr txBox="1"/>
          <p:nvPr/>
        </p:nvSpPr>
        <p:spPr>
          <a:xfrm>
            <a:off x="213360" y="612476"/>
            <a:ext cx="11204670" cy="646331"/>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 The dataset are received in a full </a:t>
            </a:r>
            <a:r>
              <a:rPr lang="en-GB" b="1" dirty="0">
                <a:latin typeface="Helvetica Neue" panose="02000503000000020004" pitchFamily="2" charset="0"/>
                <a:ea typeface="Helvetica Neue" panose="02000503000000020004" pitchFamily="2" charset="0"/>
                <a:cs typeface="Helvetica Neue" panose="02000503000000020004" pitchFamily="2" charset="0"/>
              </a:rPr>
              <a:t>longitudinal</a:t>
            </a:r>
            <a:r>
              <a:rPr lang="en-GB" dirty="0">
                <a:latin typeface="Helvetica Neue" panose="02000503000000020004" pitchFamily="2" charset="0"/>
                <a:ea typeface="Helvetica Neue" panose="02000503000000020004" pitchFamily="2" charset="0"/>
                <a:cs typeface="Helvetica Neue" panose="02000503000000020004" pitchFamily="2" charset="0"/>
              </a:rPr>
              <a:t> format, where there is no lapses in the time frame i.e., the </a:t>
            </a:r>
          </a:p>
          <a:p>
            <a:r>
              <a:rPr lang="en-GB" dirty="0">
                <a:latin typeface="Helvetica Neue" panose="02000503000000020004" pitchFamily="2" charset="0"/>
                <a:ea typeface="Helvetica Neue" panose="02000503000000020004" pitchFamily="2" charset="0"/>
                <a:cs typeface="Helvetica Neue" panose="02000503000000020004" pitchFamily="2" charset="0"/>
              </a:rPr>
              <a:t>intervals are ‘regular’ </a:t>
            </a:r>
          </a:p>
        </p:txBody>
      </p:sp>
      <p:sp>
        <p:nvSpPr>
          <p:cNvPr id="5" name="TextBox 4">
            <a:extLst>
              <a:ext uri="{FF2B5EF4-FFF2-40B4-BE49-F238E27FC236}">
                <a16:creationId xmlns:a16="http://schemas.microsoft.com/office/drawing/2014/main" id="{B0BF8E65-4925-35BD-5A94-41586FD1B56C}"/>
              </a:ext>
            </a:extLst>
          </p:cNvPr>
          <p:cNvSpPr txBox="1"/>
          <p:nvPr/>
        </p:nvSpPr>
        <p:spPr>
          <a:xfrm>
            <a:off x="213360" y="1495661"/>
            <a:ext cx="11474616" cy="646331"/>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For example, annually report on surveillance information pertained to incident fire hazards across Fire Service </a:t>
            </a:r>
          </a:p>
          <a:p>
            <a:r>
              <a:rPr lang="en-GB" dirty="0">
                <a:latin typeface="Helvetica Neue" panose="02000503000000020004" pitchFamily="2" charset="0"/>
                <a:ea typeface="Helvetica Neue" panose="02000503000000020004" pitchFamily="2" charset="0"/>
                <a:cs typeface="Helvetica Neue" panose="02000503000000020004" pitchFamily="2" charset="0"/>
              </a:rPr>
              <a:t>Areas (FSA) in England, UK </a:t>
            </a:r>
          </a:p>
        </p:txBody>
      </p:sp>
      <p:sp>
        <p:nvSpPr>
          <p:cNvPr id="7" name="TextBox 6">
            <a:extLst>
              <a:ext uri="{FF2B5EF4-FFF2-40B4-BE49-F238E27FC236}">
                <a16:creationId xmlns:a16="http://schemas.microsoft.com/office/drawing/2014/main" id="{E389E385-C7B6-0AD8-121B-A26A6F70C22E}"/>
              </a:ext>
            </a:extLst>
          </p:cNvPr>
          <p:cNvSpPr txBox="1"/>
          <p:nvPr/>
        </p:nvSpPr>
        <p:spPr>
          <a:xfrm>
            <a:off x="7162668" y="3348644"/>
            <a:ext cx="4861166" cy="830997"/>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Note: The study design is also called an </a:t>
            </a:r>
            <a:r>
              <a:rPr lang="en-GB" sz="1600" b="1" dirty="0">
                <a:latin typeface="Helvetica Neue" panose="02000503000000020004" pitchFamily="2" charset="0"/>
                <a:ea typeface="Helvetica Neue" panose="02000503000000020004" pitchFamily="2" charset="0"/>
                <a:cs typeface="Helvetica Neue" panose="02000503000000020004" pitchFamily="2" charset="0"/>
              </a:rPr>
              <a:t>ecological study design</a:t>
            </a:r>
            <a:r>
              <a:rPr lang="en-GB" sz="1600" dirty="0">
                <a:latin typeface="Helvetica Neue" panose="02000503000000020004" pitchFamily="2" charset="0"/>
                <a:ea typeface="Helvetica Neue" panose="02000503000000020004" pitchFamily="2" charset="0"/>
                <a:cs typeface="Helvetica Neue" panose="02000503000000020004" pitchFamily="2" charset="0"/>
              </a:rPr>
              <a:t> known to be in a </a:t>
            </a:r>
            <a:r>
              <a:rPr lang="en-GB" sz="1600" b="1" dirty="0">
                <a:latin typeface="Helvetica Neue" panose="02000503000000020004" pitchFamily="2" charset="0"/>
                <a:ea typeface="Helvetica Neue" panose="02000503000000020004" pitchFamily="2" charset="0"/>
                <a:cs typeface="Helvetica Neue" panose="02000503000000020004" pitchFamily="2" charset="0"/>
              </a:rPr>
              <a:t>longitudinal framework</a:t>
            </a:r>
            <a:r>
              <a:rPr lang="en-GB" sz="16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0" name="Slide Number Placeholder 3">
            <a:extLst>
              <a:ext uri="{FF2B5EF4-FFF2-40B4-BE49-F238E27FC236}">
                <a16:creationId xmlns:a16="http://schemas.microsoft.com/office/drawing/2014/main" id="{C087ADAF-599F-701C-2C71-DE63A13792A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1" name="Picture 10" descr="A graph with different colored bars&#10;&#10;Description automatically generated">
            <a:extLst>
              <a:ext uri="{FF2B5EF4-FFF2-40B4-BE49-F238E27FC236}">
                <a16:creationId xmlns:a16="http://schemas.microsoft.com/office/drawing/2014/main" id="{64C4270C-F920-63C7-2C76-90CC5F0B46F5}"/>
              </a:ext>
            </a:extLst>
          </p:cNvPr>
          <p:cNvPicPr>
            <a:picLocks noChangeAspect="1"/>
          </p:cNvPicPr>
          <p:nvPr/>
        </p:nvPicPr>
        <p:blipFill>
          <a:blip r:embed="rId2"/>
          <a:stretch>
            <a:fillRect/>
          </a:stretch>
        </p:blipFill>
        <p:spPr>
          <a:xfrm>
            <a:off x="307954" y="2378846"/>
            <a:ext cx="6569837" cy="3969402"/>
          </a:xfrm>
          <a:prstGeom prst="rect">
            <a:avLst/>
          </a:prstGeom>
          <a:ln>
            <a:solidFill>
              <a:schemeClr val="accent1">
                <a:lumMod val="20000"/>
                <a:lumOff val="80000"/>
              </a:schemeClr>
            </a:solidFill>
          </a:ln>
        </p:spPr>
      </p:pic>
      <p:sp>
        <p:nvSpPr>
          <p:cNvPr id="12" name="TextBox 11">
            <a:extLst>
              <a:ext uri="{FF2B5EF4-FFF2-40B4-BE49-F238E27FC236}">
                <a16:creationId xmlns:a16="http://schemas.microsoft.com/office/drawing/2014/main" id="{90213F8D-A57D-C068-074C-D91BAA67C064}"/>
              </a:ext>
            </a:extLst>
          </p:cNvPr>
          <p:cNvSpPr txBox="1"/>
          <p:nvPr/>
        </p:nvSpPr>
        <p:spPr>
          <a:xfrm>
            <a:off x="7151660" y="5394141"/>
            <a:ext cx="4861166" cy="95410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Li et al, (2022), Ecological study exploring the geospatial </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associations between socioeconomic deprivation and </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fire-related dwelling casualties in England (2010-2019), </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DOI: </a:t>
            </a:r>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3"/>
              </a:rPr>
              <a:t>https://doi.org/10.1016/j.apgeog.2022.102718</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3" name="TextBox 12">
            <a:extLst>
              <a:ext uri="{FF2B5EF4-FFF2-40B4-BE49-F238E27FC236}">
                <a16:creationId xmlns:a16="http://schemas.microsoft.com/office/drawing/2014/main" id="{013F1D3B-555A-4252-1D97-6B945EB005A7}"/>
              </a:ext>
            </a:extLst>
          </p:cNvPr>
          <p:cNvSpPr txBox="1"/>
          <p:nvPr/>
        </p:nvSpPr>
        <p:spPr>
          <a:xfrm>
            <a:off x="7162668" y="4376685"/>
            <a:ext cx="4732386" cy="830997"/>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When you have a scenario, like this, it would be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proper</a:t>
            </a:r>
            <a:r>
              <a:rPr lang="en-GB" sz="1600" dirty="0">
                <a:latin typeface="Helvetica Neue" panose="02000503000000020004" pitchFamily="2" charset="0"/>
                <a:ea typeface="Helvetica Neue" panose="02000503000000020004" pitchFamily="2" charset="0"/>
                <a:cs typeface="Helvetica Neue" panose="02000503000000020004" pitchFamily="2" charset="0"/>
              </a:rPr>
              <a:t> to analyse it as </a:t>
            </a:r>
            <a:r>
              <a:rPr lang="en-GB" sz="1600" b="1" dirty="0">
                <a:latin typeface="Helvetica Neue" panose="02000503000000020004" pitchFamily="2" charset="0"/>
                <a:ea typeface="Helvetica Neue" panose="02000503000000020004" pitchFamily="2" charset="0"/>
                <a:cs typeface="Helvetica Neue" panose="02000503000000020004" pitchFamily="2" charset="0"/>
              </a:rPr>
              <a:t>‘true’ longitudinal dataset</a:t>
            </a: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97B14753-90F0-8AA4-427B-33B78C82E920}"/>
              </a:ext>
            </a:extLst>
          </p:cNvPr>
          <p:cNvSpPr txBox="1"/>
          <p:nvPr/>
        </p:nvSpPr>
        <p:spPr>
          <a:xfrm>
            <a:off x="7151660" y="2364672"/>
            <a:ext cx="4732386" cy="830997"/>
          </a:xfrm>
          <a:prstGeom prst="rect">
            <a:avLst/>
          </a:prstGeom>
          <a:noFill/>
        </p:spPr>
        <p:txBody>
          <a:bodyPr wrap="square" rtlCol="0">
            <a:spAutoFit/>
          </a:bodyPr>
          <a:lstStyle/>
          <a:p>
            <a:r>
              <a:rPr lang="en-GB" sz="1600" dirty="0">
                <a:latin typeface="Helvetica" pitchFamily="2" charset="0"/>
              </a:rPr>
              <a:t>Meaning that in each time point, we document the number of fire-related hazards that occurred in</a:t>
            </a:r>
          </a:p>
          <a:p>
            <a:r>
              <a:rPr lang="en-GB" sz="1600" dirty="0">
                <a:latin typeface="Helvetica" pitchFamily="2" charset="0"/>
              </a:rPr>
              <a:t>each FSA in a certain time point.</a:t>
            </a:r>
          </a:p>
        </p:txBody>
      </p:sp>
    </p:spTree>
    <p:extLst>
      <p:ext uri="{BB962C8B-B14F-4D97-AF65-F5344CB8AC3E}">
        <p14:creationId xmlns:p14="http://schemas.microsoft.com/office/powerpoint/2010/main" val="1801262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BB5E233-06CC-937B-0F78-F7F0679C3B9F}"/>
              </a:ext>
            </a:extLst>
          </p:cNvPr>
          <p:cNvSpPr txBox="1"/>
          <p:nvPr/>
        </p:nvSpPr>
        <p:spPr>
          <a:xfrm>
            <a:off x="6361815" y="2812922"/>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[2]</a:t>
            </a:r>
          </a:p>
          <a:p>
            <a:endParaRPr lang="en-GB" dirty="0"/>
          </a:p>
          <a:p>
            <a:endParaRPr lang="en-GB" dirty="0"/>
          </a:p>
          <a:p>
            <a:endParaRPr lang="en-GB" dirty="0"/>
          </a:p>
          <a:p>
            <a:endParaRPr lang="en-GB" dirty="0"/>
          </a:p>
          <a:p>
            <a:endParaRPr lang="en-GB" dirty="0"/>
          </a:p>
          <a:p>
            <a:endParaRPr lang="en-GB" dirty="0"/>
          </a:p>
        </p:txBody>
      </p:sp>
      <p:sp>
        <p:nvSpPr>
          <p:cNvPr id="6" name="TextBox 5">
            <a:extLst>
              <a:ext uri="{FF2B5EF4-FFF2-40B4-BE49-F238E27FC236}">
                <a16:creationId xmlns:a16="http://schemas.microsoft.com/office/drawing/2014/main" id="{071D8A88-7CFA-FA70-2E88-B19664A3CBB0}"/>
              </a:ext>
            </a:extLst>
          </p:cNvPr>
          <p:cNvSpPr txBox="1"/>
          <p:nvPr/>
        </p:nvSpPr>
        <p:spPr>
          <a:xfrm>
            <a:off x="242184" y="2819582"/>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[1]</a:t>
            </a:r>
          </a:p>
          <a:p>
            <a:endParaRPr lang="en-GB" dirty="0"/>
          </a:p>
          <a:p>
            <a:endParaRPr lang="en-GB" dirty="0"/>
          </a:p>
          <a:p>
            <a:endParaRPr lang="en-GB" dirty="0"/>
          </a:p>
          <a:p>
            <a:endParaRPr lang="en-GB" dirty="0"/>
          </a:p>
          <a:p>
            <a:endParaRPr lang="en-GB" dirty="0"/>
          </a:p>
          <a:p>
            <a:endParaRPr lang="en-GB" dirty="0"/>
          </a:p>
        </p:txBody>
      </p:sp>
      <p:sp>
        <p:nvSpPr>
          <p:cNvPr id="2" name="TextBox 1">
            <a:extLst>
              <a:ext uri="{FF2B5EF4-FFF2-40B4-BE49-F238E27FC236}">
                <a16:creationId xmlns:a16="http://schemas.microsoft.com/office/drawing/2014/main" id="{48CD0C59-4A14-47C9-EE0A-03F28BC42D9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Scenarios</a:t>
            </a: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371934"/>
            <a:ext cx="4993757" cy="584775"/>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Bayesian Model Updating</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371934"/>
            <a:ext cx="4993757" cy="584775"/>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Temporal Models</a:t>
            </a:r>
          </a:p>
        </p:txBody>
      </p:sp>
      <p:sp>
        <p:nvSpPr>
          <p:cNvPr id="9" name="TextBox 8">
            <a:extLst>
              <a:ext uri="{FF2B5EF4-FFF2-40B4-BE49-F238E27FC236}">
                <a16:creationId xmlns:a16="http://schemas.microsoft.com/office/drawing/2014/main" id="{64D1B4D8-850F-2C77-58BB-D617F7A1D7F7}"/>
              </a:ext>
            </a:extLst>
          </p:cNvPr>
          <p:cNvSpPr txBox="1"/>
          <p:nvPr/>
        </p:nvSpPr>
        <p:spPr>
          <a:xfrm>
            <a:off x="242184" y="1989408"/>
            <a:ext cx="4993757"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There are two approaches here:</a:t>
            </a:r>
          </a:p>
        </p:txBody>
      </p:sp>
      <p:sp>
        <p:nvSpPr>
          <p:cNvPr id="8" name="Slide Number Placeholder 3">
            <a:extLst>
              <a:ext uri="{FF2B5EF4-FFF2-40B4-BE49-F238E27FC236}">
                <a16:creationId xmlns:a16="http://schemas.microsoft.com/office/drawing/2014/main" id="{8DD4E224-CBEB-5BF8-7807-FFA7986EF49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50872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BB5E233-06CC-937B-0F78-F7F0679C3B9F}"/>
              </a:ext>
            </a:extLst>
          </p:cNvPr>
          <p:cNvSpPr txBox="1"/>
          <p:nvPr/>
        </p:nvSpPr>
        <p:spPr>
          <a:xfrm>
            <a:off x="6361815" y="2812922"/>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[2]</a:t>
            </a:r>
          </a:p>
          <a:p>
            <a:endParaRPr lang="en-GB" dirty="0"/>
          </a:p>
          <a:p>
            <a:endParaRPr lang="en-GB" dirty="0"/>
          </a:p>
          <a:p>
            <a:endParaRPr lang="en-GB" dirty="0"/>
          </a:p>
          <a:p>
            <a:endParaRPr lang="en-GB" dirty="0"/>
          </a:p>
          <a:p>
            <a:endParaRPr lang="en-GB" dirty="0"/>
          </a:p>
          <a:p>
            <a:endParaRPr lang="en-GB" dirty="0"/>
          </a:p>
        </p:txBody>
      </p:sp>
      <p:sp>
        <p:nvSpPr>
          <p:cNvPr id="6" name="TextBox 5">
            <a:extLst>
              <a:ext uri="{FF2B5EF4-FFF2-40B4-BE49-F238E27FC236}">
                <a16:creationId xmlns:a16="http://schemas.microsoft.com/office/drawing/2014/main" id="{071D8A88-7CFA-FA70-2E88-B19664A3CBB0}"/>
              </a:ext>
            </a:extLst>
          </p:cNvPr>
          <p:cNvSpPr txBox="1"/>
          <p:nvPr/>
        </p:nvSpPr>
        <p:spPr>
          <a:xfrm>
            <a:off x="242184" y="2819582"/>
            <a:ext cx="5830185" cy="2031325"/>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[1]</a:t>
            </a:r>
          </a:p>
          <a:p>
            <a:endParaRPr lang="en-GB" dirty="0"/>
          </a:p>
          <a:p>
            <a:endParaRPr lang="en-GB" dirty="0"/>
          </a:p>
          <a:p>
            <a:endParaRPr lang="en-GB" dirty="0"/>
          </a:p>
          <a:p>
            <a:endParaRPr lang="en-GB" dirty="0"/>
          </a:p>
          <a:p>
            <a:endParaRPr lang="en-GB" dirty="0"/>
          </a:p>
          <a:p>
            <a:endParaRPr lang="en-GB" dirty="0"/>
          </a:p>
        </p:txBody>
      </p:sp>
      <p:sp>
        <p:nvSpPr>
          <p:cNvPr id="2" name="TextBox 1">
            <a:extLst>
              <a:ext uri="{FF2B5EF4-FFF2-40B4-BE49-F238E27FC236}">
                <a16:creationId xmlns:a16="http://schemas.microsoft.com/office/drawing/2014/main" id="{48CD0C59-4A14-47C9-EE0A-03F28BC42D9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Scenarios</a:t>
            </a: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371934"/>
            <a:ext cx="4993757" cy="584775"/>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Bayesian Model Updating</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371934"/>
            <a:ext cx="4993757" cy="584775"/>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Temporal Models</a:t>
            </a:r>
          </a:p>
        </p:txBody>
      </p:sp>
      <p:sp>
        <p:nvSpPr>
          <p:cNvPr id="9" name="TextBox 8">
            <a:extLst>
              <a:ext uri="{FF2B5EF4-FFF2-40B4-BE49-F238E27FC236}">
                <a16:creationId xmlns:a16="http://schemas.microsoft.com/office/drawing/2014/main" id="{64D1B4D8-850F-2C77-58BB-D617F7A1D7F7}"/>
              </a:ext>
            </a:extLst>
          </p:cNvPr>
          <p:cNvSpPr txBox="1"/>
          <p:nvPr/>
        </p:nvSpPr>
        <p:spPr>
          <a:xfrm>
            <a:off x="242184" y="5384225"/>
            <a:ext cx="5853816" cy="1200329"/>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 first scenario is the </a:t>
            </a:r>
            <a:r>
              <a:rPr lang="en-GB" b="1" dirty="0">
                <a:latin typeface="Helvetica Neue" panose="02000503000000020004" pitchFamily="2" charset="0"/>
                <a:ea typeface="Helvetica Neue" panose="02000503000000020004" pitchFamily="2" charset="0"/>
                <a:cs typeface="Helvetica Neue" panose="02000503000000020004" pitchFamily="2" charset="0"/>
              </a:rPr>
              <a:t>best</a:t>
            </a:r>
            <a:r>
              <a:rPr lang="en-GB" dirty="0">
                <a:latin typeface="Helvetica Neue" panose="02000503000000020004" pitchFamily="2" charset="0"/>
                <a:ea typeface="Helvetica Neue" panose="02000503000000020004" pitchFamily="2" charset="0"/>
                <a:cs typeface="Helvetica Neue" panose="02000503000000020004" pitchFamily="2" charset="0"/>
              </a:rPr>
              <a:t> approach for analysing data that’s received in streams on a ‘regular’ or ‘irregular’ basis. Suitable for use within a </a:t>
            </a:r>
            <a:r>
              <a:rPr lang="en-GB" b="1" dirty="0">
                <a:latin typeface="Helvetica Neue" panose="02000503000000020004" pitchFamily="2" charset="0"/>
                <a:ea typeface="Helvetica Neue" panose="02000503000000020004" pitchFamily="2" charset="0"/>
                <a:cs typeface="Helvetica Neue" panose="02000503000000020004" pitchFamily="2" charset="0"/>
              </a:rPr>
              <a:t>repeated cross-sectional analytical framework </a:t>
            </a:r>
          </a:p>
        </p:txBody>
      </p:sp>
      <p:sp>
        <p:nvSpPr>
          <p:cNvPr id="8" name="Slide Number Placeholder 3">
            <a:extLst>
              <a:ext uri="{FF2B5EF4-FFF2-40B4-BE49-F238E27FC236}">
                <a16:creationId xmlns:a16="http://schemas.microsoft.com/office/drawing/2014/main" id="{8DD4E224-CBEB-5BF8-7807-FFA7986EF49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595075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BB5E233-06CC-937B-0F78-F7F0679C3B9F}"/>
              </a:ext>
            </a:extLst>
          </p:cNvPr>
          <p:cNvSpPr txBox="1"/>
          <p:nvPr/>
        </p:nvSpPr>
        <p:spPr>
          <a:xfrm>
            <a:off x="6361815" y="2812922"/>
            <a:ext cx="5588001" cy="2031325"/>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[2]</a:t>
            </a:r>
          </a:p>
          <a:p>
            <a:endParaRPr lang="en-GB" dirty="0"/>
          </a:p>
          <a:p>
            <a:endParaRPr lang="en-GB" dirty="0"/>
          </a:p>
          <a:p>
            <a:endParaRPr lang="en-GB" dirty="0"/>
          </a:p>
          <a:p>
            <a:endParaRPr lang="en-GB" dirty="0"/>
          </a:p>
          <a:p>
            <a:endParaRPr lang="en-GB" dirty="0"/>
          </a:p>
          <a:p>
            <a:endParaRPr lang="en-GB" dirty="0"/>
          </a:p>
        </p:txBody>
      </p:sp>
      <p:sp>
        <p:nvSpPr>
          <p:cNvPr id="6" name="TextBox 5">
            <a:extLst>
              <a:ext uri="{FF2B5EF4-FFF2-40B4-BE49-F238E27FC236}">
                <a16:creationId xmlns:a16="http://schemas.microsoft.com/office/drawing/2014/main" id="{071D8A88-7CFA-FA70-2E88-B19664A3CBB0}"/>
              </a:ext>
            </a:extLst>
          </p:cNvPr>
          <p:cNvSpPr txBox="1"/>
          <p:nvPr/>
        </p:nvSpPr>
        <p:spPr>
          <a:xfrm>
            <a:off x="242184" y="2819582"/>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[1]</a:t>
            </a:r>
          </a:p>
          <a:p>
            <a:endParaRPr lang="en-GB" dirty="0"/>
          </a:p>
          <a:p>
            <a:endParaRPr lang="en-GB" dirty="0"/>
          </a:p>
          <a:p>
            <a:endParaRPr lang="en-GB" dirty="0"/>
          </a:p>
          <a:p>
            <a:endParaRPr lang="en-GB" dirty="0"/>
          </a:p>
          <a:p>
            <a:endParaRPr lang="en-GB" dirty="0"/>
          </a:p>
          <a:p>
            <a:endParaRPr lang="en-GB" dirty="0"/>
          </a:p>
        </p:txBody>
      </p:sp>
      <p:sp>
        <p:nvSpPr>
          <p:cNvPr id="2" name="TextBox 1">
            <a:extLst>
              <a:ext uri="{FF2B5EF4-FFF2-40B4-BE49-F238E27FC236}">
                <a16:creationId xmlns:a16="http://schemas.microsoft.com/office/drawing/2014/main" id="{48CD0C59-4A14-47C9-EE0A-03F28BC42D9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Scenarios</a:t>
            </a: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371934"/>
            <a:ext cx="4993757" cy="584775"/>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Bayesian Model Updating</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371934"/>
            <a:ext cx="4993757" cy="584775"/>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Temporal Models</a:t>
            </a:r>
          </a:p>
        </p:txBody>
      </p:sp>
      <p:sp>
        <p:nvSpPr>
          <p:cNvPr id="9" name="TextBox 8">
            <a:extLst>
              <a:ext uri="{FF2B5EF4-FFF2-40B4-BE49-F238E27FC236}">
                <a16:creationId xmlns:a16="http://schemas.microsoft.com/office/drawing/2014/main" id="{64D1B4D8-850F-2C77-58BB-D617F7A1D7F7}"/>
              </a:ext>
            </a:extLst>
          </p:cNvPr>
          <p:cNvSpPr txBox="1"/>
          <p:nvPr/>
        </p:nvSpPr>
        <p:spPr>
          <a:xfrm>
            <a:off x="6361815" y="5311642"/>
            <a:ext cx="5714571" cy="1200329"/>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 other scenario is the </a:t>
            </a:r>
            <a:r>
              <a:rPr lang="en-GB" b="1" dirty="0">
                <a:latin typeface="Helvetica Neue" panose="02000503000000020004" pitchFamily="2" charset="0"/>
                <a:ea typeface="Helvetica Neue" panose="02000503000000020004" pitchFamily="2" charset="0"/>
                <a:cs typeface="Helvetica Neue" panose="02000503000000020004" pitchFamily="2" charset="0"/>
              </a:rPr>
              <a:t>best</a:t>
            </a:r>
            <a:r>
              <a:rPr lang="en-GB" dirty="0">
                <a:latin typeface="Helvetica Neue" panose="02000503000000020004" pitchFamily="2" charset="0"/>
                <a:ea typeface="Helvetica Neue" panose="02000503000000020004" pitchFamily="2" charset="0"/>
                <a:cs typeface="Helvetica Neue" panose="02000503000000020004" pitchFamily="2" charset="0"/>
              </a:rPr>
              <a:t> approach for analysing data that’s received in longitudinal (which is often retrospective). It has no lapses in its interval. Suitable for use within a </a:t>
            </a:r>
            <a:r>
              <a:rPr lang="en-GB" b="1" dirty="0">
                <a:latin typeface="Helvetica Neue" panose="02000503000000020004" pitchFamily="2" charset="0"/>
                <a:ea typeface="Helvetica Neue" panose="02000503000000020004" pitchFamily="2" charset="0"/>
                <a:cs typeface="Helvetica Neue" panose="02000503000000020004" pitchFamily="2" charset="0"/>
              </a:rPr>
              <a:t>longitudinal</a:t>
            </a:r>
            <a:r>
              <a:rPr lang="en-GB"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a:latin typeface="Helvetica Neue" panose="02000503000000020004" pitchFamily="2" charset="0"/>
                <a:ea typeface="Helvetica Neue" panose="02000503000000020004" pitchFamily="2" charset="0"/>
                <a:cs typeface="Helvetica Neue" panose="02000503000000020004" pitchFamily="2" charset="0"/>
              </a:rPr>
              <a:t>analytical framework </a:t>
            </a:r>
          </a:p>
        </p:txBody>
      </p:sp>
      <p:sp>
        <p:nvSpPr>
          <p:cNvPr id="8" name="Slide Number Placeholder 3">
            <a:extLst>
              <a:ext uri="{FF2B5EF4-FFF2-40B4-BE49-F238E27FC236}">
                <a16:creationId xmlns:a16="http://schemas.microsoft.com/office/drawing/2014/main" id="{8DD4E224-CBEB-5BF8-7807-FFA7986EF49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53121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Bayesian Updating</a:t>
            </a:r>
          </a:p>
        </p:txBody>
      </p:sp>
      <p:sp>
        <p:nvSpPr>
          <p:cNvPr id="3" name="Slide Number Placeholder 3">
            <a:extLst>
              <a:ext uri="{FF2B5EF4-FFF2-40B4-BE49-F238E27FC236}">
                <a16:creationId xmlns:a16="http://schemas.microsoft.com/office/drawing/2014/main" id="{6AA09F90-F760-C560-FDAD-1CDC2D3CBE1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88918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495568" y="178165"/>
            <a:ext cx="11095527"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Bayesian Updating</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6FF9A56F-BE74-AF42-B6A6-837E3124A757}"/>
              </a:ext>
            </a:extLst>
          </p:cNvPr>
          <p:cNvSpPr txBox="1"/>
          <p:nvPr/>
        </p:nvSpPr>
        <p:spPr>
          <a:xfrm>
            <a:off x="548236" y="2393209"/>
            <a:ext cx="11095528" cy="3970318"/>
          </a:xfrm>
          <a:prstGeom prst="rect">
            <a:avLst/>
          </a:prstGeom>
          <a:noFill/>
        </p:spPr>
        <p:txBody>
          <a:bodyPr wrap="squar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Bayesian updating technique is excellent choice for survey datasets that are generated routinely in a </a:t>
            </a:r>
            <a:r>
              <a:rPr lang="en-GB" b="1" dirty="0">
                <a:latin typeface="Helvetica Neue Light" panose="02000403000000020004" pitchFamily="2" charset="0"/>
                <a:ea typeface="Helvetica Neue Light" panose="02000403000000020004" pitchFamily="2" charset="0"/>
              </a:rPr>
              <a:t>repeated cross-sectional</a:t>
            </a:r>
            <a:r>
              <a:rPr lang="en-GB" dirty="0">
                <a:latin typeface="Helvetica Neue Light" panose="02000403000000020004" pitchFamily="2" charset="0"/>
                <a:ea typeface="Helvetica Neue Light" panose="02000403000000020004" pitchFamily="2" charset="0"/>
              </a:rPr>
              <a:t> fashion.</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It is used for early warning modelling and off-the-fly predictions as soon as new data is received.</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Bayesian updating needs to be executed in an iterative manner.</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You have a baseline dataset, in which other subsequent data is applied to the Bayesian model for updating. Note that on the initial model with baseline information – you will need to specify the prior distribution for the parameters needed to be estimated. Afterwards, the model recalibrates itself by using the parameter estimates (i.e., posterior distribution) from the previous model run to set them as its new prior. </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 updating will go through a process of a “learning curve” where you will see the estimated parameters evolve in the face of increasing new data.</a:t>
            </a:r>
          </a:p>
        </p:txBody>
      </p:sp>
      <p:sp>
        <p:nvSpPr>
          <p:cNvPr id="7" name="TextBox 6">
            <a:extLst>
              <a:ext uri="{FF2B5EF4-FFF2-40B4-BE49-F238E27FC236}">
                <a16:creationId xmlns:a16="http://schemas.microsoft.com/office/drawing/2014/main" id="{BEBB0A1D-FC13-7245-9575-3BDCF0C13F6C}"/>
              </a:ext>
            </a:extLst>
          </p:cNvPr>
          <p:cNvSpPr txBox="1"/>
          <p:nvPr/>
        </p:nvSpPr>
        <p:spPr>
          <a:xfrm>
            <a:off x="548236" y="855684"/>
            <a:ext cx="11191330" cy="1200329"/>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Bayesian updating is a statistical method for revising the estimated probabilities about the events you’ve observed previously, and this revision is based on new evidence or information (data).</a:t>
            </a:r>
          </a:p>
        </p:txBody>
      </p:sp>
      <p:sp>
        <p:nvSpPr>
          <p:cNvPr id="5" name="Slide Number Placeholder 3">
            <a:extLst>
              <a:ext uri="{FF2B5EF4-FFF2-40B4-BE49-F238E27FC236}">
                <a16:creationId xmlns:a16="http://schemas.microsoft.com/office/drawing/2014/main" id="{2C5E46F7-3F20-7781-2009-FE7D12FCD77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52337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86D2A2-3A09-3E4E-8F5F-012F03220A32}"/>
              </a:ext>
            </a:extLst>
          </p:cNvPr>
          <p:cNvSpPr txBox="1"/>
          <p:nvPr/>
        </p:nvSpPr>
        <p:spPr>
          <a:xfrm>
            <a:off x="114135" y="4302835"/>
            <a:ext cx="5742969" cy="2554545"/>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Campina Grande is into 47 neighbourhoods</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Most recent vector control data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Levantamento</a:t>
            </a:r>
            <a:r>
              <a:rPr lang="en-GB" sz="1600" dirty="0">
                <a:latin typeface="Helvetica Neue" panose="02000503000000020004" pitchFamily="2" charset="0"/>
                <a:ea typeface="Helvetica Neue" panose="02000503000000020004" pitchFamily="2" charset="0"/>
                <a:cs typeface="Helvetica Neue" panose="02000503000000020004" pitchFamily="2" charset="0"/>
              </a:rPr>
              <a:t> Rapid de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Indice</a:t>
            </a:r>
            <a:r>
              <a:rPr lang="en-GB" sz="1600" dirty="0">
                <a:latin typeface="Helvetica Neue" panose="02000503000000020004" pitchFamily="2" charset="0"/>
                <a:ea typeface="Helvetica Neue" panose="02000503000000020004" pitchFamily="2" charset="0"/>
                <a:cs typeface="Helvetica Neue" panose="02000503000000020004" pitchFamily="2" charset="0"/>
              </a:rPr>
              <a:t> para Aedes a [LIRAa]): January 2013 to October 2017 (performed 3–5 times in a year) </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Baseline information – the overall number of houses in neighbourhood (as denominators); total number of households detected to be infested with larvae or adult mosquito (i.e., </a:t>
            </a:r>
            <a:r>
              <a:rPr lang="en-GB" sz="1600" i="1" dirty="0">
                <a:latin typeface="Helvetica Neue" panose="02000503000000020004" pitchFamily="2" charset="0"/>
                <a:ea typeface="Helvetica Neue" panose="02000503000000020004" pitchFamily="2" charset="0"/>
                <a:cs typeface="Helvetica Neue" panose="02000503000000020004" pitchFamily="2" charset="0"/>
              </a:rPr>
              <a:t>Aedes aegypti</a:t>
            </a:r>
            <a:r>
              <a:rPr lang="en-GB" sz="16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6" name="Picture 5" descr="Map&#10;&#10;Description automatically generated">
            <a:extLst>
              <a:ext uri="{FF2B5EF4-FFF2-40B4-BE49-F238E27FC236}">
                <a16:creationId xmlns:a16="http://schemas.microsoft.com/office/drawing/2014/main" id="{B88E9848-EA18-363D-F507-1AD2A1AA1570}"/>
              </a:ext>
            </a:extLst>
          </p:cNvPr>
          <p:cNvPicPr>
            <a:picLocks noChangeAspect="1"/>
          </p:cNvPicPr>
          <p:nvPr/>
        </p:nvPicPr>
        <p:blipFill>
          <a:blip r:embed="rId3"/>
          <a:stretch>
            <a:fillRect/>
          </a:stretch>
        </p:blipFill>
        <p:spPr>
          <a:xfrm>
            <a:off x="114135" y="135924"/>
            <a:ext cx="5631757" cy="4037264"/>
          </a:xfrm>
          <a:prstGeom prst="rect">
            <a:avLst/>
          </a:prstGeom>
        </p:spPr>
      </p:pic>
      <p:pic>
        <p:nvPicPr>
          <p:cNvPr id="10" name="Picture 9" descr="Diagram&#10;&#10;Description automatically generated">
            <a:extLst>
              <a:ext uri="{FF2B5EF4-FFF2-40B4-BE49-F238E27FC236}">
                <a16:creationId xmlns:a16="http://schemas.microsoft.com/office/drawing/2014/main" id="{2EBFD04B-ACD4-A023-7248-A1544CD71ABE}"/>
              </a:ext>
            </a:extLst>
          </p:cNvPr>
          <p:cNvPicPr>
            <a:picLocks noChangeAspect="1"/>
          </p:cNvPicPr>
          <p:nvPr/>
        </p:nvPicPr>
        <p:blipFill>
          <a:blip r:embed="rId4"/>
          <a:stretch>
            <a:fillRect/>
          </a:stretch>
        </p:blipFill>
        <p:spPr>
          <a:xfrm>
            <a:off x="6096000" y="135923"/>
            <a:ext cx="5706454" cy="4037265"/>
          </a:xfrm>
          <a:prstGeom prst="rect">
            <a:avLst/>
          </a:prstGeom>
          <a:ln>
            <a:solidFill>
              <a:schemeClr val="tx1"/>
            </a:solidFill>
          </a:ln>
        </p:spPr>
      </p:pic>
      <p:cxnSp>
        <p:nvCxnSpPr>
          <p:cNvPr id="12" name="Straight Connector 11">
            <a:extLst>
              <a:ext uri="{FF2B5EF4-FFF2-40B4-BE49-F238E27FC236}">
                <a16:creationId xmlns:a16="http://schemas.microsoft.com/office/drawing/2014/main" id="{183BCDC6-879F-267C-70C8-BF809E8371EA}"/>
              </a:ext>
            </a:extLst>
          </p:cNvPr>
          <p:cNvCxnSpPr/>
          <p:nvPr/>
        </p:nvCxnSpPr>
        <p:spPr>
          <a:xfrm flipV="1">
            <a:off x="4806778" y="135923"/>
            <a:ext cx="1289222" cy="1366765"/>
          </a:xfrm>
          <a:prstGeom prst="line">
            <a:avLst/>
          </a:prstGeom>
          <a:ln w="1905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EFDED1B-77DE-682F-D70C-34AD7F241430}"/>
              </a:ext>
            </a:extLst>
          </p:cNvPr>
          <p:cNvCxnSpPr>
            <a:cxnSpLocks/>
          </p:cNvCxnSpPr>
          <p:nvPr/>
        </p:nvCxnSpPr>
        <p:spPr>
          <a:xfrm>
            <a:off x="4806778" y="1502688"/>
            <a:ext cx="1289222" cy="2638984"/>
          </a:xfrm>
          <a:prstGeom prst="line">
            <a:avLst/>
          </a:prstGeom>
          <a:ln w="19050"/>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F428A3D0-F89F-FF58-2DAE-D6F5C817E604}"/>
              </a:ext>
            </a:extLst>
          </p:cNvPr>
          <p:cNvSpPr txBox="1"/>
          <p:nvPr/>
        </p:nvSpPr>
        <p:spPr>
          <a:xfrm>
            <a:off x="6095999" y="4302835"/>
            <a:ext cx="5981865" cy="2554545"/>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Aims and objectives: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To quantify the risk trajectories of mosquito infestation on a neighbourhood-level to informs the profile of the neighbourhood (i.e., whether the risks were sustained across the LIRAa periods).</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Determining the set of environmental, climate and anthropogenic risk factors that impact neighbourhood-levels of </a:t>
            </a:r>
            <a:r>
              <a:rPr lang="en-GB" sz="1600" i="1" dirty="0">
                <a:latin typeface="Helvetica Neue" panose="02000503000000020004" pitchFamily="2" charset="0"/>
                <a:ea typeface="Helvetica Neue" panose="02000503000000020004" pitchFamily="2" charset="0"/>
                <a:cs typeface="Helvetica Neue" panose="02000503000000020004" pitchFamily="2" charset="0"/>
              </a:rPr>
              <a:t>Aedes aegypti </a:t>
            </a:r>
            <a:r>
              <a:rPr lang="en-GB" sz="1600" dirty="0">
                <a:latin typeface="Helvetica Neue" panose="02000503000000020004" pitchFamily="2" charset="0"/>
                <a:ea typeface="Helvetica Neue" panose="02000503000000020004" pitchFamily="2" charset="0"/>
                <a:cs typeface="Helvetica Neue" panose="02000503000000020004" pitchFamily="2" charset="0"/>
              </a:rPr>
              <a:t>infestation in households.</a:t>
            </a:r>
          </a:p>
        </p:txBody>
      </p:sp>
      <p:sp>
        <p:nvSpPr>
          <p:cNvPr id="16" name="Slide Number Placeholder 3">
            <a:extLst>
              <a:ext uri="{FF2B5EF4-FFF2-40B4-BE49-F238E27FC236}">
                <a16:creationId xmlns:a16="http://schemas.microsoft.com/office/drawing/2014/main" id="{AB49160A-7CA3-A3C8-EFAF-5F2F57B8F24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22531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49F621C4-2211-6D37-1A29-96E9306E812E}"/>
              </a:ext>
            </a:extLst>
          </p:cNvPr>
          <p:cNvGraphicFramePr>
            <a:graphicFrameLocks noGrp="1"/>
          </p:cNvGraphicFramePr>
          <p:nvPr/>
        </p:nvGraphicFramePr>
        <p:xfrm>
          <a:off x="2031999" y="682436"/>
          <a:ext cx="8128002" cy="2773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207499504"/>
                    </a:ext>
                  </a:extLst>
                </a:gridCol>
                <a:gridCol w="1354667">
                  <a:extLst>
                    <a:ext uri="{9D8B030D-6E8A-4147-A177-3AD203B41FA5}">
                      <a16:colId xmlns:a16="http://schemas.microsoft.com/office/drawing/2014/main" val="3525533618"/>
                    </a:ext>
                  </a:extLst>
                </a:gridCol>
                <a:gridCol w="1354667">
                  <a:extLst>
                    <a:ext uri="{9D8B030D-6E8A-4147-A177-3AD203B41FA5}">
                      <a16:colId xmlns:a16="http://schemas.microsoft.com/office/drawing/2014/main" val="3384302234"/>
                    </a:ext>
                  </a:extLst>
                </a:gridCol>
                <a:gridCol w="1354667">
                  <a:extLst>
                    <a:ext uri="{9D8B030D-6E8A-4147-A177-3AD203B41FA5}">
                      <a16:colId xmlns:a16="http://schemas.microsoft.com/office/drawing/2014/main" val="3430180504"/>
                    </a:ext>
                  </a:extLst>
                </a:gridCol>
                <a:gridCol w="1354667">
                  <a:extLst>
                    <a:ext uri="{9D8B030D-6E8A-4147-A177-3AD203B41FA5}">
                      <a16:colId xmlns:a16="http://schemas.microsoft.com/office/drawing/2014/main" val="394953822"/>
                    </a:ext>
                  </a:extLst>
                </a:gridCol>
                <a:gridCol w="1354667">
                  <a:extLst>
                    <a:ext uri="{9D8B030D-6E8A-4147-A177-3AD203B41FA5}">
                      <a16:colId xmlns:a16="http://schemas.microsoft.com/office/drawing/2014/main" val="235568006"/>
                    </a:ext>
                  </a:extLst>
                </a:gridCol>
              </a:tblGrid>
              <a:tr h="370840">
                <a:tc>
                  <a:txBody>
                    <a:bodyPr/>
                    <a:lstStyle/>
                    <a:p>
                      <a:pPr algn="ctr"/>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gridSpan="5">
                  <a:txBody>
                    <a:bodyPr/>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Survey Periods</a:t>
                      </a:r>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dirty="0"/>
                    </a:p>
                  </a:txBody>
                  <a:tcPr/>
                </a:tc>
                <a:extLst>
                  <a:ext uri="{0D108BD9-81ED-4DB2-BD59-A6C34878D82A}">
                    <a16:rowId xmlns:a16="http://schemas.microsoft.com/office/drawing/2014/main" val="3040467693"/>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LIRAa</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2013</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2014</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2015</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2016</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2017</a:t>
                      </a:r>
                    </a:p>
                  </a:txBody>
                  <a:tcPr/>
                </a:tc>
                <a:extLst>
                  <a:ext uri="{0D108BD9-81ED-4DB2-BD59-A6C34878D82A}">
                    <a16:rowId xmlns:a16="http://schemas.microsoft.com/office/drawing/2014/main" val="2131341570"/>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extLst>
                  <a:ext uri="{0D108BD9-81ED-4DB2-BD59-A6C34878D82A}">
                    <a16:rowId xmlns:a16="http://schemas.microsoft.com/office/drawing/2014/main" val="3645609671"/>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extLst>
                  <a:ext uri="{0D108BD9-81ED-4DB2-BD59-A6C34878D82A}">
                    <a16:rowId xmlns:a16="http://schemas.microsoft.com/office/drawing/2014/main" val="282246340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extLst>
                  <a:ext uri="{0D108BD9-81ED-4DB2-BD59-A6C34878D82A}">
                    <a16:rowId xmlns:a16="http://schemas.microsoft.com/office/drawing/2014/main" val="250407673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34225998"/>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37858753"/>
                  </a:ext>
                </a:extLst>
              </a:tr>
            </a:tbl>
          </a:graphicData>
        </a:graphic>
      </p:graphicFrame>
      <p:sp>
        <p:nvSpPr>
          <p:cNvPr id="6" name="Title 1">
            <a:extLst>
              <a:ext uri="{FF2B5EF4-FFF2-40B4-BE49-F238E27FC236}">
                <a16:creationId xmlns:a16="http://schemas.microsoft.com/office/drawing/2014/main" id="{9E4D4135-D166-7C63-5710-D5B2FD2ED635}"/>
              </a:ext>
            </a:extLst>
          </p:cNvPr>
          <p:cNvSpPr txBox="1">
            <a:spLocks/>
          </p:cNvSpPr>
          <p:nvPr/>
        </p:nvSpPr>
        <p:spPr>
          <a:xfrm>
            <a:off x="201827" y="98854"/>
            <a:ext cx="11788346" cy="568411"/>
          </a:xfrm>
          <a:solidFill>
            <a:schemeClr val="accent4"/>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Research Methodology &amp; Study design</a:t>
            </a:r>
          </a:p>
        </p:txBody>
      </p:sp>
      <p:sp>
        <p:nvSpPr>
          <p:cNvPr id="7" name="TextBox 6">
            <a:extLst>
              <a:ext uri="{FF2B5EF4-FFF2-40B4-BE49-F238E27FC236}">
                <a16:creationId xmlns:a16="http://schemas.microsoft.com/office/drawing/2014/main" id="{4FE52A24-C45C-CD9D-E214-50885F5D8D1B}"/>
              </a:ext>
            </a:extLst>
          </p:cNvPr>
          <p:cNvSpPr txBox="1"/>
          <p:nvPr/>
        </p:nvSpPr>
        <p:spPr>
          <a:xfrm>
            <a:off x="425885" y="3472458"/>
            <a:ext cx="11226115" cy="3016210"/>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Methodology:</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Population-based ecological study design within repeated cross-sectional (and retrospective) framework</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For covariates, the analysis included: </a:t>
            </a:r>
          </a:p>
          <a:p>
            <a:pPr marL="800100" lvl="1" indent="-342900">
              <a:buFont typeface="+mj-lt"/>
              <a:buAutoNum type="arabicParenR"/>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WorldClim</a:t>
            </a:r>
            <a:r>
              <a:rPr lang="en-GB" sz="1400" b="1" dirty="0">
                <a:latin typeface="Helvetica Neue" panose="02000503000000020004" pitchFamily="2" charset="0"/>
                <a:ea typeface="Helvetica Neue" panose="02000503000000020004" pitchFamily="2" charset="0"/>
                <a:cs typeface="Helvetica Neue" panose="02000503000000020004" pitchFamily="2" charset="0"/>
              </a:rPr>
              <a:t> (4.5km)</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r>
              <a:rPr lang="en-GB" sz="1400" b="1" dirty="0">
                <a:latin typeface="Helvetica Neue" panose="02000503000000020004" pitchFamily="2" charset="0"/>
                <a:ea typeface="Helvetica Neue" panose="02000503000000020004" pitchFamily="2" charset="0"/>
                <a:cs typeface="Helvetica Neue" panose="02000503000000020004" pitchFamily="2" charset="0"/>
              </a:rPr>
              <a:t>Maximum temperature </a:t>
            </a:r>
            <a:r>
              <a:rPr lang="en-GB" sz="1400" dirty="0">
                <a:latin typeface="Helvetica Neue" panose="02000503000000020004" pitchFamily="2" charset="0"/>
                <a:ea typeface="Helvetica Neue" panose="02000503000000020004" pitchFamily="2" charset="0"/>
                <a:cs typeface="Helvetica Neue" panose="02000503000000020004" pitchFamily="2" charset="0"/>
              </a:rPr>
              <a:t>and </a:t>
            </a:r>
            <a:r>
              <a:rPr lang="en-GB" sz="1400" b="1" dirty="0">
                <a:latin typeface="Helvetica Neue" panose="02000503000000020004" pitchFamily="2" charset="0"/>
                <a:ea typeface="Helvetica Neue" panose="02000503000000020004" pitchFamily="2" charset="0"/>
                <a:cs typeface="Helvetica Neue" panose="02000503000000020004" pitchFamily="2" charset="0"/>
              </a:rPr>
              <a:t>Precipitation</a:t>
            </a:r>
            <a:r>
              <a:rPr lang="en-GB" sz="1400" dirty="0">
                <a:latin typeface="Helvetica Neue" panose="02000503000000020004" pitchFamily="2" charset="0"/>
                <a:ea typeface="Helvetica Neue" panose="02000503000000020004" pitchFamily="2" charset="0"/>
                <a:cs typeface="Helvetica Neue" panose="02000503000000020004" pitchFamily="2" charset="0"/>
              </a:rPr>
              <a:t>) (monthly)</a:t>
            </a:r>
          </a:p>
          <a:p>
            <a:pPr marL="800100" lvl="1" indent="-342900">
              <a:buFont typeface="+mj-lt"/>
              <a:buAutoNum type="arabicParenR"/>
            </a:pPr>
            <a:r>
              <a:rPr lang="en-GB" sz="1400" b="1" dirty="0">
                <a:latin typeface="Helvetica Neue" panose="02000503000000020004" pitchFamily="2" charset="0"/>
                <a:ea typeface="Helvetica Neue" panose="02000503000000020004" pitchFamily="2" charset="0"/>
                <a:cs typeface="Helvetica Neue" panose="02000503000000020004" pitchFamily="2" charset="0"/>
              </a:rPr>
              <a:t>MOD18A1.061 Terra Vegetation Indices 16-Day Global 500m </a:t>
            </a:r>
            <a:r>
              <a:rPr lang="en-GB" sz="1400" dirty="0">
                <a:latin typeface="Helvetica Neue" panose="02000503000000020004" pitchFamily="2" charset="0"/>
                <a:ea typeface="Helvetica Neue" panose="02000503000000020004" pitchFamily="2" charset="0"/>
                <a:cs typeface="Helvetica Neue" panose="02000503000000020004" pitchFamily="2" charset="0"/>
              </a:rPr>
              <a:t>to compute neighbourhood levels of vegetation based on the </a:t>
            </a:r>
            <a:r>
              <a:rPr lang="en-GB" sz="1400" b="1" dirty="0">
                <a:latin typeface="Helvetica Neue" panose="02000503000000020004" pitchFamily="2" charset="0"/>
                <a:ea typeface="Helvetica Neue" panose="02000503000000020004" pitchFamily="2" charset="0"/>
                <a:cs typeface="Helvetica Neue" panose="02000503000000020004" pitchFamily="2" charset="0"/>
              </a:rPr>
              <a:t>NDVI</a:t>
            </a:r>
            <a:r>
              <a:rPr lang="en-GB" sz="1400" dirty="0">
                <a:latin typeface="Helvetica Neue" panose="02000503000000020004" pitchFamily="2" charset="0"/>
                <a:ea typeface="Helvetica Neue" panose="02000503000000020004" pitchFamily="2" charset="0"/>
                <a:cs typeface="Helvetica Neue" panose="02000503000000020004" pitchFamily="2" charset="0"/>
              </a:rPr>
              <a:t> metrics (monthly)</a:t>
            </a:r>
          </a:p>
          <a:p>
            <a:pPr marL="800100" lvl="1" indent="-342900">
              <a:buFont typeface="+mj-lt"/>
              <a:buAutoNum type="arabicParenR"/>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Worldpop.org</a:t>
            </a:r>
            <a:r>
              <a:rPr lang="en-GB" sz="1400" b="1" dirty="0">
                <a:latin typeface="Helvetica Neue" panose="02000503000000020004" pitchFamily="2" charset="0"/>
                <a:ea typeface="Helvetica Neue" panose="02000503000000020004" pitchFamily="2" charset="0"/>
                <a:cs typeface="Helvetica Neue" panose="02000503000000020004" pitchFamily="2" charset="0"/>
              </a:rPr>
              <a:t> (100m) </a:t>
            </a:r>
            <a:r>
              <a:rPr lang="en-GB" sz="1400" dirty="0">
                <a:latin typeface="Helvetica Neue" panose="02000503000000020004" pitchFamily="2" charset="0"/>
                <a:ea typeface="Helvetica Neue" panose="02000503000000020004" pitchFamily="2" charset="0"/>
                <a:cs typeface="Helvetica Neue" panose="02000503000000020004" pitchFamily="2" charset="0"/>
              </a:rPr>
              <a:t>to extract rasters for urbanisation (which contains binary grids) to compute the fraction of surface that is urbanised for neighbourhoods (yearly).</a:t>
            </a:r>
          </a:p>
          <a:p>
            <a:pPr marL="800100" lvl="1" indent="-342900">
              <a:buFont typeface="+mj-lt"/>
              <a:buAutoNum type="arabicParen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sz="1400" b="1" dirty="0">
                <a:latin typeface="Helvetica Neue" panose="02000503000000020004" pitchFamily="2" charset="0"/>
                <a:ea typeface="Helvetica Neue" panose="02000503000000020004" pitchFamily="2" charset="0"/>
                <a:cs typeface="Helvetica Neue" panose="02000503000000020004" pitchFamily="2" charset="0"/>
              </a:rPr>
              <a:t>Spatial risk model with Intrinsic Conditional Autoregressive (ICAR) Model</a:t>
            </a:r>
            <a:r>
              <a:rPr lang="en-GB" sz="1400" dirty="0">
                <a:latin typeface="Helvetica Neue" panose="02000503000000020004" pitchFamily="2" charset="0"/>
                <a:ea typeface="Helvetica Neue" panose="02000503000000020004" pitchFamily="2" charset="0"/>
                <a:cs typeface="Helvetica Neue" panose="02000503000000020004" pitchFamily="2" charset="0"/>
              </a:rPr>
              <a:t>; and applied </a:t>
            </a:r>
            <a:r>
              <a:rPr lang="en-GB" sz="1400" b="1" dirty="0">
                <a:latin typeface="Helvetica Neue" panose="02000503000000020004" pitchFamily="2" charset="0"/>
                <a:ea typeface="Helvetica Neue" panose="02000503000000020004" pitchFamily="2" charset="0"/>
                <a:cs typeface="Helvetica Neue" panose="02000503000000020004" pitchFamily="2" charset="0"/>
              </a:rPr>
              <a:t>Bayesian updating</a:t>
            </a:r>
            <a:r>
              <a:rPr lang="en-GB" sz="1400" dirty="0">
                <a:latin typeface="Helvetica Neue" panose="02000503000000020004" pitchFamily="2" charset="0"/>
                <a:ea typeface="Helvetica Neue" panose="02000503000000020004" pitchFamily="2" charset="0"/>
                <a:cs typeface="Helvetica Neue" panose="02000503000000020004" pitchFamily="2" charset="0"/>
              </a:rPr>
              <a:t> to derive new global coefficients for covariates for each LIRA survey, as well as neighbourhood-specific relative risk estimates.</a:t>
            </a:r>
          </a:p>
        </p:txBody>
      </p:sp>
      <p:sp>
        <p:nvSpPr>
          <p:cNvPr id="8" name="Slide Number Placeholder 3">
            <a:extLst>
              <a:ext uri="{FF2B5EF4-FFF2-40B4-BE49-F238E27FC236}">
                <a16:creationId xmlns:a16="http://schemas.microsoft.com/office/drawing/2014/main" id="{AEEF2B8E-86EC-13DA-4ACF-B5B36065F10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Rectangle 8">
            <a:extLst>
              <a:ext uri="{FF2B5EF4-FFF2-40B4-BE49-F238E27FC236}">
                <a16:creationId xmlns:a16="http://schemas.microsoft.com/office/drawing/2014/main" id="{07E718B4-0077-6BFD-1555-5EEBBAC664CC}"/>
              </a:ext>
            </a:extLst>
          </p:cNvPr>
          <p:cNvSpPr/>
          <p:nvPr/>
        </p:nvSpPr>
        <p:spPr>
          <a:xfrm>
            <a:off x="7451124" y="1087395"/>
            <a:ext cx="2708877" cy="2341605"/>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5A0E50CF-D156-2317-E5CE-BB513C4F499E}"/>
              </a:ext>
            </a:extLst>
          </p:cNvPr>
          <p:cNvSpPr txBox="1"/>
          <p:nvPr/>
        </p:nvSpPr>
        <p:spPr>
          <a:xfrm>
            <a:off x="10267200" y="1746696"/>
            <a:ext cx="1857600" cy="1015663"/>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Using these 6 snapshots demonstrate the application. This is a repeated cross-sectional framework</a:t>
            </a:r>
          </a:p>
        </p:txBody>
      </p:sp>
    </p:spTree>
    <p:extLst>
      <p:ext uri="{BB962C8B-B14F-4D97-AF65-F5344CB8AC3E}">
        <p14:creationId xmlns:p14="http://schemas.microsoft.com/office/powerpoint/2010/main" val="3335906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C1A3B6-E599-F94D-A75D-ED4E838BC977}"/>
              </a:ext>
            </a:extLst>
          </p:cNvPr>
          <p:cNvSpPr txBox="1">
            <a:spLocks/>
          </p:cNvSpPr>
          <p:nvPr/>
        </p:nvSpPr>
        <p:spPr>
          <a:xfrm>
            <a:off x="351559" y="1909736"/>
            <a:ext cx="7973509" cy="43133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A quick recap of Week 8’s ICAR model</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Data scenarios </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Bayesian Updating for repeated cross-sectional datasets</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Spatial Temporal Models for longitudinal datasets</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Bayesian Updating: </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Let’s explore an example: Mosquito infestation in Campina Grande, Brazil</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Model framework in Stan</a:t>
            </a:r>
          </a:p>
          <a:p>
            <a:pPr lvl="1" eaLnBrk="0" fontAlgn="base" hangingPunct="0">
              <a:lnSpc>
                <a:spcPct val="100000"/>
              </a:lnSpc>
              <a:spcBef>
                <a:spcPct val="20000"/>
              </a:spcBef>
              <a:spcAft>
                <a:spcPct val="0"/>
              </a:spcAft>
              <a:buFont typeface="Wingdings" pitchFamily="2" charset="2"/>
              <a:buChar char="v"/>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are Spatial Temporal Models</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Let’s explore an example: Fire-related casualties (2010—2019)</a:t>
            </a: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 Model framework in Stan</a:t>
            </a:r>
          </a:p>
        </p:txBody>
      </p:sp>
      <p:sp>
        <p:nvSpPr>
          <p:cNvPr id="4" name="Title 1">
            <a:extLst>
              <a:ext uri="{FF2B5EF4-FFF2-40B4-BE49-F238E27FC236}">
                <a16:creationId xmlns:a16="http://schemas.microsoft.com/office/drawing/2014/main" id="{28562B3B-2342-6E4C-B72B-B6CFB334502D}"/>
              </a:ext>
            </a:extLst>
          </p:cNvPr>
          <p:cNvSpPr txBox="1">
            <a:spLocks/>
          </p:cNvSpPr>
          <p:nvPr/>
        </p:nvSpPr>
        <p:spPr>
          <a:xfrm>
            <a:off x="351559" y="1174504"/>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906380" y="1470013"/>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76F3E351-EC8A-EA93-94BF-63D2F748E07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DD1C5B4-8BFF-C646-B7F0-9ACBF439C60E}"/>
                  </a:ext>
                </a:extLst>
              </p:cNvPr>
              <p:cNvSpPr txBox="1"/>
              <p:nvPr/>
            </p:nvSpPr>
            <p:spPr>
              <a:xfrm>
                <a:off x="6400801" y="1725822"/>
                <a:ext cx="5335662" cy="983987"/>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dirty="0"/>
                  <a:t>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𝑌</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 ~ </m:t>
                    </m:r>
                    <m:r>
                      <m:rPr>
                        <m:sty m:val="p"/>
                      </m:rPr>
                      <a:rPr lang="en-GB" sz="1400" b="0" i="0" smtClean="0">
                        <a:latin typeface="Cambria Math" panose="02040503050406030204" pitchFamily="18" charset="0"/>
                      </a:rPr>
                      <m:t>Poisson</m:t>
                    </m:r>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𝑖</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𝑟</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oMath>
                </a14:m>
                <a:endParaRPr lang="en-GB" sz="1400" dirty="0"/>
              </a:p>
              <a:p>
                <a:endParaRPr lang="en-GB" sz="1400" dirty="0"/>
              </a:p>
              <a:p>
                <a:pPr marL="285750" indent="-285750">
                  <a:buFont typeface="Wingdings" pitchFamily="2" charset="2"/>
                  <a:buChar char="§"/>
                </a:pPr>
                <a14:m>
                  <m:oMath xmlns:m="http://schemas.openxmlformats.org/officeDocument/2006/math">
                    <m:sSub>
                      <m:sSubPr>
                        <m:ctrlPr>
                          <a:rPr lang="en-GB" sz="1400" b="0" i="1" smtClean="0">
                            <a:latin typeface="Cambria Math" panose="02040503050406030204" pitchFamily="18" charset="0"/>
                          </a:rPr>
                        </m:ctrlPr>
                      </m:sSubPr>
                      <m:e>
                        <m:r>
                          <m:rPr>
                            <m:sty m:val="p"/>
                          </m:rPr>
                          <a:rPr lang="en-GB" sz="1400" b="0" i="0" smtClean="0">
                            <a:latin typeface="Cambria Math" panose="02040503050406030204" pitchFamily="18" charset="0"/>
                          </a:rPr>
                          <m:t>log</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rPr>
                      <m:t>+</m:t>
                    </m:r>
                    <m:nary>
                      <m:naryPr>
                        <m:chr m:val="∑"/>
                        <m:subHide m:val="on"/>
                        <m:supHide m:val="on"/>
                        <m:ctrlPr>
                          <a:rPr lang="en-GB" sz="1400" b="0" i="1" smtClean="0">
                            <a:latin typeface="Cambria Math" panose="02040503050406030204" pitchFamily="18" charset="0"/>
                          </a:rPr>
                        </m:ctrlPr>
                      </m:naryPr>
                      <m:sub/>
                      <m:sup/>
                      <m:e>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rPr>
                              <m:t>𝑘</m:t>
                            </m:r>
                          </m:sub>
                        </m:sSub>
                      </m:e>
                    </m:nary>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𝑋</m:t>
                        </m:r>
                      </m:e>
                      <m:sub>
                        <m:r>
                          <a:rPr lang="en-GB" sz="1400" b="0" i="1" smtClean="0">
                            <a:latin typeface="Cambria Math" panose="02040503050406030204" pitchFamily="18" charset="0"/>
                          </a:rPr>
                          <m:t>𝑖</m:t>
                        </m:r>
                        <m:r>
                          <a:rPr lang="en-GB" sz="1400" b="0" i="1" smtClean="0">
                            <a:latin typeface="Cambria Math" panose="02040503050406030204" pitchFamily="18" charset="0"/>
                          </a:rPr>
                          <m:t>,</m:t>
                        </m:r>
                        <m:r>
                          <a:rPr lang="en-GB" sz="1400" b="0" i="1" smtClean="0">
                            <a:latin typeface="Cambria Math" panose="02040503050406030204" pitchFamily="18" charset="0"/>
                          </a:rPr>
                          <m:t>𝑘</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log</m:t>
                    </m:r>
                    <m:d>
                      <m:dPr>
                        <m:ctrlPr>
                          <a:rPr lang="en-GB" sz="1400" b="0" i="1" smtClean="0">
                            <a:latin typeface="Cambria Math" panose="02040503050406030204" pitchFamily="18" charset="0"/>
                            <a:ea typeface="Cambria Math" panose="02040503050406030204" pitchFamily="18" charset="0"/>
                          </a:rPr>
                        </m:ctrlPr>
                      </m:dPr>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𝐸</m:t>
                            </m:r>
                          </m:e>
                          <m:sub>
                            <m:r>
                              <a:rPr lang="en-GB" sz="1400" b="0" i="1" smtClean="0">
                                <a:latin typeface="Cambria Math" panose="02040503050406030204" pitchFamily="18" charset="0"/>
                                <a:ea typeface="Cambria Math" panose="02040503050406030204" pitchFamily="18" charset="0"/>
                              </a:rPr>
                              <m:t>𝑖</m:t>
                            </m:r>
                          </m:sub>
                        </m:sSub>
                      </m:e>
                    </m:d>
                  </m:oMath>
                </a14:m>
                <a:endParaRPr lang="en-GB" sz="1400" b="0" i="0" dirty="0">
                  <a:latin typeface="Cambria Math" panose="02040503050406030204" pitchFamily="18" charset="0"/>
                  <a:ea typeface="Cambria Math" panose="02040503050406030204" pitchFamily="18" charset="0"/>
                </a:endParaRPr>
              </a:p>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where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14:m>
                  <m:oMath xmlns:m="http://schemas.openxmlformats.org/officeDocument/2006/math">
                    <m:r>
                      <a:rPr lang="en-GB" sz="1400" b="0" i="0"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𝜃</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r>
                          <a:rPr lang="en-GB" sz="1400" i="1">
                            <a:latin typeface="Cambria Math" panose="02040503050406030204" pitchFamily="18" charset="0"/>
                            <a:ea typeface="Cambria Math" panose="02040503050406030204" pitchFamily="18" charset="0"/>
                          </a:rPr>
                          <m:t>𝜌</m:t>
                        </m:r>
                      </m:e>
                    </m:rad>
                    <m:r>
                      <a:rPr lang="en-GB" sz="1400" i="1">
                        <a:latin typeface="Cambria Math" panose="02040503050406030204" pitchFamily="18" charset="0"/>
                        <a:ea typeface="Cambria Math" panose="02040503050406030204" pitchFamily="18" charset="0"/>
                      </a:rPr>
                      <m:t>𝜙</m:t>
                    </m:r>
                    <m:r>
                      <a:rPr lang="en-GB" sz="1400" i="1">
                        <a:latin typeface="Cambria Math" panose="02040503050406030204" pitchFamily="18" charset="0"/>
                        <a:ea typeface="Cambria Math" panose="02040503050406030204" pitchFamily="18" charset="0"/>
                      </a:rPr>
                      <m:t>)</m:t>
                    </m:r>
                  </m:oMath>
                </a14:m>
                <a:endParaRPr lang="en-GB" sz="1400" dirty="0"/>
              </a:p>
            </p:txBody>
          </p:sp>
        </mc:Choice>
        <mc:Fallback>
          <p:sp>
            <p:nvSpPr>
              <p:cNvPr id="8" name="TextBox 7">
                <a:extLst>
                  <a:ext uri="{FF2B5EF4-FFF2-40B4-BE49-F238E27FC236}">
                    <a16:creationId xmlns:a16="http://schemas.microsoft.com/office/drawing/2014/main" id="{7DD1C5B4-8BFF-C646-B7F0-9ACBF439C60E}"/>
                  </a:ext>
                </a:extLst>
              </p:cNvPr>
              <p:cNvSpPr txBox="1">
                <a:spLocks noRot="1" noChangeAspect="1" noMove="1" noResize="1" noEditPoints="1" noAdjustHandles="1" noChangeArrowheads="1" noChangeShapeType="1" noTextEdit="1"/>
              </p:cNvSpPr>
              <p:nvPr/>
            </p:nvSpPr>
            <p:spPr>
              <a:xfrm>
                <a:off x="6400801" y="1725822"/>
                <a:ext cx="5335662" cy="983987"/>
              </a:xfrm>
              <a:prstGeom prst="rect">
                <a:avLst/>
              </a:prstGeom>
              <a:blipFill>
                <a:blip r:embed="rId3"/>
                <a:stretch>
                  <a:fillRect l="-1896" b="-27500"/>
                </a:stretch>
              </a:blipFill>
              <a:ln>
                <a:solidFill>
                  <a:schemeClr val="accent1">
                    <a:lumMod val="40000"/>
                    <a:lumOff val="6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F0DEB9-DD20-544B-B869-BF084ECCED2F}"/>
                  </a:ext>
                </a:extLst>
              </p:cNvPr>
              <p:cNvSpPr txBox="1"/>
              <p:nvPr/>
            </p:nvSpPr>
            <p:spPr>
              <a:xfrm>
                <a:off x="160454" y="1204663"/>
                <a:ext cx="5878895" cy="4378956"/>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𝑌</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counts of infected houses in neighbourhoods (outcome)</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𝑋</m:t>
                        </m:r>
                      </m:e>
                      <m:sub>
                        <m:r>
                          <a:rPr lang="en-GB" sz="1400" b="0" i="1" smtClean="0">
                            <a:latin typeface="Cambria Math" panose="02040503050406030204" pitchFamily="18" charset="0"/>
                            <a:ea typeface="Helvetica Neue Light" panose="02000403000000020004" pitchFamily="2" charset="0"/>
                          </a:rPr>
                          <m:t>𝑖</m:t>
                        </m:r>
                        <m:r>
                          <a:rPr lang="en-GB" sz="1400" b="0" i="1" smtClean="0">
                            <a:latin typeface="Cambria Math" panose="02040503050406030204" pitchFamily="18" charset="0"/>
                            <a:ea typeface="Helvetica Neue Light" panose="02000403000000020004" pitchFamily="2" charset="0"/>
                          </a:rPr>
                          <m:t>,</m:t>
                        </m:r>
                        <m:r>
                          <a:rPr lang="en-GB" sz="1400" b="0" i="1" smtClean="0">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independent variables (</a:t>
                </a:r>
                <a14:m>
                  <m:oMath xmlns:m="http://schemas.openxmlformats.org/officeDocument/2006/math">
                    <m:r>
                      <a:rPr lang="en-GB" sz="1400" b="0" i="1" smtClean="0">
                        <a:latin typeface="Cambria Math" panose="02040503050406030204" pitchFamily="18" charset="0"/>
                        <a:ea typeface="Helvetica Neue Light" panose="02000403000000020004" pitchFamily="2" charset="0"/>
                      </a:rPr>
                      <m:t>𝑘</m:t>
                    </m:r>
                    <m:r>
                      <a:rPr lang="en-GB" sz="1400" b="0" i="1" smtClean="0">
                        <a:latin typeface="Cambria Math" panose="02040503050406030204" pitchFamily="18" charset="0"/>
                        <a:ea typeface="Helvetica Neue Light" panose="02000403000000020004" pitchFamily="2" charset="0"/>
                      </a:rPr>
                      <m:t>=4)</m:t>
                    </m:r>
                  </m:oMath>
                </a14:m>
                <a:endParaRPr lang="en-GB" sz="1400" dirty="0">
                  <a:latin typeface="Helvetica Neue Light" panose="02000403000000020004" pitchFamily="2" charset="0"/>
                  <a:ea typeface="Helvetica Neue Light" panose="02000403000000020004" pitchFamily="2" charset="0"/>
                </a:endParaRPr>
              </a:p>
              <a:p>
                <a14:m>
                  <m:oMath xmlns:m="http://schemas.openxmlformats.org/officeDocument/2006/math">
                    <m:sSub>
                      <m:sSubPr>
                        <m:ctrlPr>
                          <a:rPr lang="en-GB" sz="1400" i="1" dirty="0" smtClean="0">
                            <a:latin typeface="Cambria Math" panose="02040503050406030204" pitchFamily="18" charset="0"/>
                            <a:ea typeface="Helvetica Neue Light" panose="02000403000000020004" pitchFamily="2" charset="0"/>
                          </a:rPr>
                        </m:ctrlPr>
                      </m:sSubPr>
                      <m:e>
                        <m:r>
                          <a:rPr lang="en-GB" sz="1400" b="0" i="1" dirty="0" smtClean="0">
                            <a:latin typeface="Cambria Math" panose="02040503050406030204" pitchFamily="18" charset="0"/>
                            <a:ea typeface="Helvetica Neue Light" panose="02000403000000020004" pitchFamily="2" charset="0"/>
                          </a:rPr>
                          <m:t>𝐸</m:t>
                        </m:r>
                      </m:e>
                      <m:sub>
                        <m:r>
                          <a:rPr lang="en-GB" sz="1400" b="0" i="1" dirty="0"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expected counts of cases infected houses an area</a:t>
                </a:r>
              </a:p>
              <a:p>
                <a:r>
                  <a:rPr lang="en-GB" sz="1400" i="1" dirty="0">
                    <a:latin typeface="Cambria Math" panose="02040503050406030204" pitchFamily="18" charset="0"/>
                    <a:ea typeface="Cambria Math" panose="02040503050406030204" pitchFamily="18" charset="0"/>
                  </a:rPr>
                  <a:t>R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overall rate of infestation in the study area in LIRAa period</a:t>
                </a:r>
                <a:endParaRPr lang="en-GB" sz="1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𝑟</m:t>
                        </m:r>
                      </m:e>
                      <m:sub>
                        <m:r>
                          <a:rPr lang="en-GB" sz="1400" b="0" i="1" smtClean="0">
                            <a:latin typeface="Cambria Math" panose="02040503050406030204" pitchFamily="18" charset="0"/>
                            <a:ea typeface="Cambria Math" panose="02040503050406030204" pitchFamily="18" charset="0"/>
                          </a:rPr>
                          <m:t>𝑖</m:t>
                        </m:r>
                      </m:sub>
                    </m:sSub>
                  </m:oMath>
                </a14:m>
                <a:r>
                  <a:rPr lang="en-GB" sz="1400" dirty="0">
                    <a:latin typeface="Helvetica Neue Light" panose="02000403000000020004" pitchFamily="2" charset="0"/>
                    <a:ea typeface="Helvetica Neue Light" panose="02000403000000020004" pitchFamily="2" charset="0"/>
                  </a:rPr>
                  <a:t> is some area-specific rates within that LIRAa period</a:t>
                </a:r>
              </a:p>
              <a:p>
                <a:endParaRPr lang="en-GB" sz="1600" i="1" dirty="0">
                  <a:latin typeface="Cambria Math" panose="02040503050406030204" pitchFamily="18" charset="0"/>
                  <a:ea typeface="Cambria Math" panose="02040503050406030204" pitchFamily="18"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r>
                      <a:rPr lang="en-GB" sz="1400" i="1" smtClean="0">
                        <a:latin typeface="Cambria Math" panose="02040503050406030204" pitchFamily="18" charset="0"/>
                        <a:ea typeface="Cambria Math" panose="02040503050406030204" pitchFamily="18" charset="0"/>
                      </a:rPr>
                      <m:t>𝛼</m:t>
                    </m:r>
                  </m:oMath>
                </a14:m>
                <a:r>
                  <a:rPr lang="en-GB" sz="1400" dirty="0">
                    <a:latin typeface="Helvetica Neue Light" panose="02000403000000020004" pitchFamily="2" charset="0"/>
                    <a:ea typeface="Helvetica Neue Light" panose="02000403000000020004" pitchFamily="2" charset="0"/>
                  </a:rPr>
                  <a:t> is the overall risk of infestation for entire study area</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oMath>
                </a14:m>
                <a:r>
                  <a:rPr lang="en-GB" sz="1400" dirty="0">
                    <a:latin typeface="Helvetica Neue Light" panose="02000403000000020004" pitchFamily="2" charset="0"/>
                    <a:ea typeface="Helvetica Neue Light" panose="02000403000000020004" pitchFamily="2" charset="0"/>
                  </a:rPr>
                  <a:t> measures the overall associated risk between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𝑋</m:t>
                        </m:r>
                      </m:e>
                      <m:sub>
                        <m:r>
                          <a:rPr lang="en-GB" sz="1400" i="1">
                            <a:latin typeface="Cambria Math" panose="02040503050406030204" pitchFamily="18" charset="0"/>
                            <a:ea typeface="Helvetica Neue Light" panose="02000403000000020004" pitchFamily="2" charset="0"/>
                          </a:rPr>
                          <m:t>𝑖</m:t>
                        </m:r>
                        <m:r>
                          <a:rPr lang="en-GB" sz="1400" i="1">
                            <a:latin typeface="Cambria Math" panose="02040503050406030204" pitchFamily="18" charset="0"/>
                            <a:ea typeface="Helvetica Neue Light" panose="02000403000000020004" pitchFamily="2" charset="0"/>
                          </a:rPr>
                          <m:t>,</m:t>
                        </m:r>
                        <m:r>
                          <a:rPr lang="en-GB" sz="1400" i="1">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the area-specific spatial random effects</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ea typeface="Cambria Math" panose="02040503050406030204" pitchFamily="18" charset="0"/>
                          </a:rPr>
                          <m:t>𝑖</m:t>
                        </m:r>
                      </m:sub>
                    </m:sSub>
                  </m:oMath>
                </a14:m>
                <a:r>
                  <a:rPr lang="en-GB" sz="1400" i="1" dirty="0">
                    <a:latin typeface="Cambria Math" panose="02040503050406030204" pitchFamily="18" charset="0"/>
                    <a:ea typeface="Cambria Math" panose="02040503050406030204" pitchFamily="18" charset="0"/>
                  </a:rPr>
                  <a:t> </a:t>
                </a:r>
                <a:r>
                  <a:rPr lang="en-GB" sz="1400" dirty="0">
                    <a:latin typeface="Helvetica Neue Light" panose="02000403000000020004" pitchFamily="2" charset="0"/>
                    <a:ea typeface="Helvetica Neue Light" panose="02000403000000020004" pitchFamily="2" charset="0"/>
                  </a:rPr>
                  <a:t>are the area-specific unstructured random effects</a:t>
                </a:r>
                <a:endParaRPr lang="en-GB" sz="1400" i="1" dirty="0">
                  <a:latin typeface="Cambria Math" panose="02040503050406030204" pitchFamily="18" charset="0"/>
                  <a:ea typeface="Cambria Math" panose="02040503050406030204" pitchFamily="18" charset="0"/>
                </a:endParaRPr>
              </a:p>
              <a:p>
                <a14:m>
                  <m:oMath xmlns:m="http://schemas.openxmlformats.org/officeDocument/2006/math">
                    <m:r>
                      <a:rPr lang="en-GB" sz="1400" i="1" smtClean="0">
                        <a:latin typeface="Cambria Math" panose="02040503050406030204" pitchFamily="18" charset="0"/>
                        <a:ea typeface="Cambria Math" panose="02040503050406030204" pitchFamily="18" charset="0"/>
                      </a:rPr>
                      <m:t>𝜎</m:t>
                    </m:r>
                  </m:oMath>
                </a14:m>
                <a:r>
                  <a:rPr lang="en-GB" sz="1400" dirty="0">
                    <a:latin typeface="Helvetica Neue Light" panose="02000403000000020004" pitchFamily="2" charset="0"/>
                    <a:ea typeface="Helvetica Neue Light" panose="02000403000000020004" pitchFamily="2" charset="0"/>
                  </a:rPr>
                  <a:t> an overall error term</a:t>
                </a:r>
              </a:p>
              <a:p>
                <a:endParaRPr lang="en-GB" sz="1400" dirty="0">
                  <a:latin typeface="Helvetica Neue Light" panose="02000403000000020004" pitchFamily="2" charset="0"/>
                  <a:ea typeface="Helvetica Neue Light" panose="020004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Model Calibration</a:t>
                </a:r>
              </a:p>
              <a:p>
                <a:pPr marL="285750" indent="-285750">
                  <a:buFont typeface="Arial" panose="020B0604020202020204" pitchFamily="34" charset="0"/>
                  <a:buChar char="•"/>
                </a:pPr>
                <a14:m>
                  <m:oMath xmlns:m="http://schemas.openxmlformats.org/officeDocument/2006/math">
                    <m:r>
                      <a:rPr lang="en-GB" sz="1400" i="1" smtClean="0">
                        <a:latin typeface="Cambria Math" panose="02040503050406030204" pitchFamily="18" charset="0"/>
                        <a:ea typeface="Cambria Math" panose="02040503050406030204" pitchFamily="18" charset="0"/>
                      </a:rPr>
                      <m:t>𝜌</m:t>
                    </m:r>
                  </m:oMath>
                </a14:m>
                <a:r>
                  <a:rPr lang="en-GB" sz="1400" dirty="0">
                    <a:latin typeface="Helvetica Neue Light" panose="02000403000000020004" pitchFamily="2" charset="0"/>
                    <a:ea typeface="Helvetica Neue Light" panose="02000403000000020004" pitchFamily="2" charset="0"/>
                  </a:rPr>
                  <a:t> is the proportion that’s set by the user to state the how much variance comes from either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or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en-GB" sz="1400" i="1">
                            <a:latin typeface="Cambria Math" panose="02040503050406030204" pitchFamily="18" charset="0"/>
                            <a:ea typeface="Cambria Math" panose="02040503050406030204" pitchFamily="18" charset="0"/>
                          </a:rPr>
                          <m:t>𝑖</m:t>
                        </m:r>
                      </m:sub>
                    </m:sSub>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combined random effects which is equivalent to </a:t>
                </a:r>
                <a14:m>
                  <m:oMath xmlns:m="http://schemas.openxmlformats.org/officeDocument/2006/math">
                    <m:r>
                      <a:rPr lang="en-GB" sz="1400" b="0" i="1">
                        <a:latin typeface="Cambria Math" panose="02040503050406030204" pitchFamily="18" charset="0"/>
                        <a:ea typeface="Cambria Math" panose="02040503050406030204" pitchFamily="18" charset="0"/>
                      </a:rPr>
                      <m:t>𝜎</m:t>
                    </m:r>
                    <m:r>
                      <a:rPr lang="en-GB" sz="1400" b="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b="0" i="1">
                                <a:latin typeface="Cambria Math" panose="02040503050406030204" pitchFamily="18" charset="0"/>
                                <a:ea typeface="Cambria Math" panose="02040503050406030204" pitchFamily="18" charset="0"/>
                              </a:rPr>
                              <m:t>1−</m:t>
                            </m:r>
                            <m:r>
                              <a:rPr lang="en-GB" sz="1400" b="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𝜃</m:t>
                    </m:r>
                    <m:r>
                      <a:rPr lang="en-GB" sz="1400" b="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r>
                          <a:rPr lang="en-GB" sz="1400" b="0" i="1">
                            <a:latin typeface="Cambria Math" panose="02040503050406030204" pitchFamily="18" charset="0"/>
                            <a:ea typeface="Cambria Math" panose="02040503050406030204" pitchFamily="18" charset="0"/>
                          </a:rPr>
                          <m:t>𝜌</m:t>
                        </m:r>
                      </m:e>
                    </m:rad>
                    <m:r>
                      <a:rPr lang="en-GB" sz="1400" i="1">
                        <a:latin typeface="Cambria Math" panose="02040503050406030204" pitchFamily="18" charset="0"/>
                        <a:ea typeface="Cambria Math" panose="02040503050406030204" pitchFamily="18" charset="0"/>
                      </a:rPr>
                      <m:t>𝜙</m:t>
                    </m:r>
                    <m:r>
                      <a:rPr lang="en-GB" sz="1400" b="0" i="1">
                        <a:latin typeface="Cambria Math" panose="02040503050406030204" pitchFamily="18" charset="0"/>
                        <a:ea typeface="Cambria Math" panose="02040503050406030204" pitchFamily="18" charset="0"/>
                      </a:rPr>
                      <m:t>)</m:t>
                    </m:r>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3" name="TextBox 12">
                <a:extLst>
                  <a:ext uri="{FF2B5EF4-FFF2-40B4-BE49-F238E27FC236}">
                    <a16:creationId xmlns:a16="http://schemas.microsoft.com/office/drawing/2014/main" id="{9CF0DEB9-DD20-544B-B869-BF084ECCED2F}"/>
                  </a:ext>
                </a:extLst>
              </p:cNvPr>
              <p:cNvSpPr txBox="1">
                <a:spLocks noRot="1" noChangeAspect="1" noMove="1" noResize="1" noEditPoints="1" noAdjustHandles="1" noChangeArrowheads="1" noChangeShapeType="1" noTextEdit="1"/>
              </p:cNvSpPr>
              <p:nvPr/>
            </p:nvSpPr>
            <p:spPr>
              <a:xfrm>
                <a:off x="160454" y="1204663"/>
                <a:ext cx="5878895" cy="4378956"/>
              </a:xfrm>
              <a:prstGeom prst="rect">
                <a:avLst/>
              </a:prstGeom>
              <a:blipFill>
                <a:blip r:embed="rId4"/>
                <a:stretch>
                  <a:fillRect l="-431" t="-58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EE9FCE-9481-4E48-87E8-F53DA2537432}"/>
                  </a:ext>
                </a:extLst>
              </p:cNvPr>
              <p:cNvSpPr txBox="1"/>
              <p:nvPr/>
            </p:nvSpPr>
            <p:spPr>
              <a:xfrm>
                <a:off x="160454" y="5723016"/>
                <a:ext cx="4712759" cy="963534"/>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400" dirty="0">
                    <a:latin typeface="Helvetica Neue Light" panose="02000403000000020004" pitchFamily="2" charset="0"/>
                    <a:ea typeface="Helvetica Neue Light" panose="02000403000000020004" pitchFamily="2" charset="0"/>
                  </a:rPr>
                  <a:t>Notes:</a:t>
                </a:r>
              </a:p>
              <a:p>
                <a14:m>
                  <m:oMath xmlns:m="http://schemas.openxmlformats.org/officeDocument/2006/math">
                    <m:r>
                      <m:rPr>
                        <m:sty m:val="p"/>
                      </m:rPr>
                      <a:rPr lang="en-GB" sz="1400" b="0" i="0" smtClean="0">
                        <a:latin typeface="Cambria Math" panose="02040503050406030204" pitchFamily="18" charset="0"/>
                        <a:ea typeface="Cambria Math" panose="02040503050406030204" pitchFamily="18" charset="0"/>
                      </a:rPr>
                      <m:t>exp</m:t>
                    </m:r>
                    <m:r>
                      <a:rPr lang="en-GB" sz="1400" b="0" i="1" smtClean="0">
                        <a:latin typeface="Cambria Math" panose="02040503050406030204" pitchFamily="18" charset="0"/>
                        <a:ea typeface="Cambria Math" panose="02040503050406030204" pitchFamily="18" charset="0"/>
                      </a:rPr>
                      <m:t>⁡(</m:t>
                    </m:r>
                    <m:r>
                      <a:rPr lang="en-GB" sz="140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m:t>
                    </m:r>
                  </m:oMath>
                </a14:m>
                <a:r>
                  <a:rPr lang="en-GB" sz="1400" dirty="0">
                    <a:latin typeface="Helvetica Neue Light" panose="02000403000000020004" pitchFamily="2" charset="0"/>
                    <a:ea typeface="Helvetica Neue Light" panose="02000403000000020004" pitchFamily="2" charset="0"/>
                  </a:rPr>
                  <a:t> is the overall risk ratio for study area</a:t>
                </a:r>
              </a:p>
              <a:p>
                <a14:m>
                  <m:oMath xmlns:m="http://schemas.openxmlformats.org/officeDocument/2006/math">
                    <m:r>
                      <m:rPr>
                        <m:sty m:val="p"/>
                      </m:rPr>
                      <a:rPr lang="en-GB" sz="1400" b="0" i="0" smtClean="0">
                        <a:latin typeface="Cambria Math" panose="02040503050406030204" pitchFamily="18" charset="0"/>
                        <a:ea typeface="Cambria Math" panose="02040503050406030204" pitchFamily="18" charset="0"/>
                      </a:rPr>
                      <m:t>exp</m:t>
                    </m:r>
                    <m:r>
                      <a:rPr lang="en-GB" sz="1400" b="0" i="1" smtClean="0">
                        <a:latin typeface="Cambria Math" panose="02040503050406030204" pitchFamily="18" charset="0"/>
                        <a:ea typeface="Cambria Math" panose="02040503050406030204" pitchFamily="18" charset="0"/>
                      </a:rPr>
                      <m:t>⁡(</m:t>
                    </m:r>
                    <m:r>
                      <a:rPr lang="en-GB" sz="1400" i="1" smtClean="0">
                        <a:latin typeface="Cambria Math" panose="02040503050406030204" pitchFamily="18" charset="0"/>
                        <a:ea typeface="Cambria Math" panose="02040503050406030204" pitchFamily="18" charset="0"/>
                      </a:rPr>
                      <m:t>𝛽</m:t>
                    </m:r>
                    <m:r>
                      <a:rPr lang="en-GB" sz="1400" b="0" i="1" smtClean="0">
                        <a:latin typeface="Cambria Math" panose="02040503050406030204" pitchFamily="18" charset="0"/>
                        <a:ea typeface="Cambria Math" panose="02040503050406030204" pitchFamily="18" charset="0"/>
                      </a:rPr>
                      <m:t>)</m:t>
                    </m:r>
                  </m:oMath>
                </a14:m>
                <a:r>
                  <a:rPr lang="en-GB" sz="1400" dirty="0">
                    <a:latin typeface="Helvetica Neue Light" panose="02000403000000020004" pitchFamily="2" charset="0"/>
                    <a:ea typeface="Helvetica Neue Light" panose="02000403000000020004" pitchFamily="2" charset="0"/>
                  </a:rPr>
                  <a:t> is the overall risk ratio for coefficient</a:t>
                </a:r>
              </a:p>
              <a:p>
                <a14:m>
                  <m:oMath xmlns:m="http://schemas.openxmlformats.org/officeDocument/2006/math">
                    <m:r>
                      <m:rPr>
                        <m:sty m:val="p"/>
                      </m:rPr>
                      <a:rPr lang="en-GB" sz="1400" b="0" i="0" smtClean="0">
                        <a:latin typeface="Cambria Math" panose="02040503050406030204" pitchFamily="18" charset="0"/>
                        <a:ea typeface="Helvetica Neue Light" panose="02000403000000020004" pitchFamily="2" charset="0"/>
                      </a:rPr>
                      <m:t>exp</m:t>
                    </m:r>
                    <m:r>
                      <a:rPr lang="en-GB" sz="1400" b="0" i="1" smtClean="0">
                        <a:latin typeface="Cambria Math" panose="02040503050406030204" pitchFamily="18" charset="0"/>
                        <a:ea typeface="Helvetica Neue Light" panose="02000403000000020004" pitchFamily="2" charset="0"/>
                      </a:rPr>
                      <m:t>(</m:t>
                    </m:r>
                    <m:r>
                      <a:rPr lang="en-GB" sz="1400" i="1">
                        <a:latin typeface="Cambria Math" panose="02040503050406030204" pitchFamily="18" charset="0"/>
                        <a:ea typeface="Cambria Math" panose="02040503050406030204" pitchFamily="18" charset="0"/>
                      </a:rPr>
                      <m:t>𝛼</m:t>
                    </m:r>
                    <m:r>
                      <a:rPr lang="en-GB" sz="1400" i="1">
                        <a:latin typeface="Cambria Math" panose="02040503050406030204" pitchFamily="18" charset="0"/>
                      </a:rPr>
                      <m:t>+</m:t>
                    </m:r>
                    <m:nary>
                      <m:naryPr>
                        <m:chr m:val="∑"/>
                        <m:subHide m:val="on"/>
                        <m:supHide m:val="on"/>
                        <m:ctrlPr>
                          <a:rPr lang="en-GB" sz="1400" i="1">
                            <a:latin typeface="Cambria Math" panose="02040503050406030204" pitchFamily="18" charset="0"/>
                          </a:rPr>
                        </m:ctrlPr>
                      </m:naryPr>
                      <m:sub/>
                      <m:sup/>
                      <m:e>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rPr>
                              <m:t>𝑘</m:t>
                            </m:r>
                          </m:sub>
                        </m:sSub>
                      </m:e>
                    </m:nary>
                    <m:sSub>
                      <m:sSubPr>
                        <m:ctrlPr>
                          <a:rPr lang="en-GB" sz="1400" i="1">
                            <a:latin typeface="Cambria Math" panose="02040503050406030204" pitchFamily="18" charset="0"/>
                          </a:rPr>
                        </m:ctrlPr>
                      </m:sSubPr>
                      <m:e>
                        <m:r>
                          <a:rPr lang="en-GB" sz="1400" i="1">
                            <a:latin typeface="Cambria Math" panose="02040503050406030204" pitchFamily="18" charset="0"/>
                          </a:rPr>
                          <m:t>𝑋</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𝑘</m:t>
                        </m:r>
                      </m:sub>
                    </m:sSub>
                    <m:r>
                      <a:rPr lang="en-GB" sz="1400" i="1">
                        <a:latin typeface="Cambria Math" panose="02040503050406030204" pitchFamily="18" charset="0"/>
                      </a:rPr>
                      <m:t>+</m:t>
                    </m:r>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i="1">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Helvetica Neue Light" panose="02000403000000020004" pitchFamily="2" charset="0"/>
                      </a:rPr>
                      <m:t>)</m:t>
                    </m:r>
                  </m:oMath>
                </a14:m>
                <a:r>
                  <a:rPr lang="en-GB" sz="1400" dirty="0">
                    <a:latin typeface="Helvetica Neue Light" panose="02000403000000020004" pitchFamily="2" charset="0"/>
                    <a:ea typeface="Helvetica Neue Light" panose="02000403000000020004" pitchFamily="2" charset="0"/>
                  </a:rPr>
                  <a:t> is risk ratio for each area</a:t>
                </a:r>
              </a:p>
            </p:txBody>
          </p:sp>
        </mc:Choice>
        <mc:Fallback xmlns="">
          <p:sp>
            <p:nvSpPr>
              <p:cNvPr id="14" name="TextBox 13">
                <a:extLst>
                  <a:ext uri="{FF2B5EF4-FFF2-40B4-BE49-F238E27FC236}">
                    <a16:creationId xmlns:a16="http://schemas.microsoft.com/office/drawing/2014/main" id="{81EE9FCE-9481-4E48-87E8-F53DA2537432}"/>
                  </a:ext>
                </a:extLst>
              </p:cNvPr>
              <p:cNvSpPr txBox="1">
                <a:spLocks noRot="1" noChangeAspect="1" noMove="1" noResize="1" noEditPoints="1" noAdjustHandles="1" noChangeArrowheads="1" noChangeShapeType="1" noTextEdit="1"/>
              </p:cNvSpPr>
              <p:nvPr/>
            </p:nvSpPr>
            <p:spPr>
              <a:xfrm>
                <a:off x="160454" y="5723016"/>
                <a:ext cx="4712759" cy="963534"/>
              </a:xfrm>
              <a:prstGeom prst="rect">
                <a:avLst/>
              </a:prstGeom>
              <a:blipFill>
                <a:blip r:embed="rId5"/>
                <a:stretch>
                  <a:fillRect l="-269" t="-1282" b="-50000"/>
                </a:stretch>
              </a:blipFill>
              <a:ln>
                <a:solidFill>
                  <a:schemeClr val="accent1">
                    <a:lumMod val="40000"/>
                    <a:lumOff val="60000"/>
                  </a:schemeClr>
                </a:solidFill>
              </a:ln>
            </p:spPr>
            <p:txBody>
              <a:bodyPr/>
              <a:lstStyle/>
              <a:p>
                <a:r>
                  <a:rPr lang="en-GB">
                    <a:noFill/>
                  </a:rPr>
                  <a:t> </a:t>
                </a:r>
              </a:p>
            </p:txBody>
          </p:sp>
        </mc:Fallback>
      </mc:AlternateContent>
      <p:sp>
        <p:nvSpPr>
          <p:cNvPr id="4" name="TextBox 3">
            <a:extLst>
              <a:ext uri="{FF2B5EF4-FFF2-40B4-BE49-F238E27FC236}">
                <a16:creationId xmlns:a16="http://schemas.microsoft.com/office/drawing/2014/main" id="{C90B4029-C3EC-EF89-8E37-A2CDF5DEDD20}"/>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 formulation for Spatial ICAR modelling and updating [1]</a:t>
            </a:r>
          </a:p>
        </p:txBody>
      </p:sp>
      <p:sp>
        <p:nvSpPr>
          <p:cNvPr id="12" name="TextBox 11">
            <a:extLst>
              <a:ext uri="{FF2B5EF4-FFF2-40B4-BE49-F238E27FC236}">
                <a16:creationId xmlns:a16="http://schemas.microsoft.com/office/drawing/2014/main" id="{AF7B11E0-F0D4-331D-40C3-523866EEF16B}"/>
              </a:ext>
            </a:extLst>
          </p:cNvPr>
          <p:cNvSpPr txBox="1"/>
          <p:nvPr/>
        </p:nvSpPr>
        <p:spPr>
          <a:xfrm>
            <a:off x="160454"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Model components</a:t>
            </a:r>
          </a:p>
        </p:txBody>
      </p:sp>
      <p:sp>
        <p:nvSpPr>
          <p:cNvPr id="18" name="TextBox 17">
            <a:extLst>
              <a:ext uri="{FF2B5EF4-FFF2-40B4-BE49-F238E27FC236}">
                <a16:creationId xmlns:a16="http://schemas.microsoft.com/office/drawing/2014/main" id="{B8870731-3056-ABA9-C28C-BDAD838D6AF5}"/>
              </a:ext>
            </a:extLst>
          </p:cNvPr>
          <p:cNvSpPr txBox="1"/>
          <p:nvPr/>
        </p:nvSpPr>
        <p:spPr>
          <a:xfrm>
            <a:off x="6039352" y="1140622"/>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Specify likelihood function. The outcome often counts – thus it will be Poisson (with log as the link function).   </a:t>
            </a:r>
          </a:p>
        </p:txBody>
      </p:sp>
      <p:sp>
        <p:nvSpPr>
          <p:cNvPr id="20" name="TextBox 19">
            <a:extLst>
              <a:ext uri="{FF2B5EF4-FFF2-40B4-BE49-F238E27FC236}">
                <a16:creationId xmlns:a16="http://schemas.microsoft.com/office/drawing/2014/main" id="{B4F1C7A6-82A0-95EF-D626-DEAFB724B0CD}"/>
              </a:ext>
            </a:extLst>
          </p:cNvPr>
          <p:cNvSpPr txBox="1"/>
          <p:nvPr/>
        </p:nvSpPr>
        <p:spPr>
          <a:xfrm>
            <a:off x="6051067" y="2806260"/>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Define the priors for the intercept, coefficients and spatial and unstructured random effects as with an ICAR specification</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2998C0B7-CBF8-948E-13D1-3B62DEFB4D0C}"/>
                  </a:ext>
                </a:extLst>
              </p:cNvPr>
              <p:cNvSpPr txBox="1"/>
              <p:nvPr/>
            </p:nvSpPr>
            <p:spPr>
              <a:xfrm>
                <a:off x="6400801" y="3394680"/>
                <a:ext cx="5335662" cy="1077218"/>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𝛽</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a typeface="Helvetica Neue Thin" panose="020B0403020202020204" pitchFamily="34"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m:t>
                    </m:r>
                    <m:r>
                      <a:rPr lang="en-GB" sz="1400" b="0" i="0" smtClean="0">
                        <a:latin typeface="Cambria Math" panose="02040503050406030204" pitchFamily="18" charset="0"/>
                        <a:ea typeface="Cambria Math" panose="02040503050406030204" pitchFamily="18" charset="0"/>
                      </a:rPr>
                      <m:t> </m:t>
                    </m:r>
                    <m:r>
                      <m:rPr>
                        <m:sty m:val="p"/>
                      </m:rPr>
                      <a:rPr lang="en-GB" sz="1400" b="0" i="0" smtClean="0">
                        <a:latin typeface="Cambria Math" panose="02040503050406030204" pitchFamily="18" charset="0"/>
                        <a:ea typeface="Cambria Math" panose="02040503050406030204" pitchFamily="18" charset="0"/>
                      </a:rPr>
                      <m:t>norm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b="0" i="1" dirty="0">
                  <a:latin typeface="Cambria Math" panose="02040503050406030204" pitchFamily="18"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𝜌</m:t>
                    </m:r>
                    <m:r>
                      <a:rPr lang="en-GB" sz="1400" b="0" i="1" smtClean="0">
                        <a:latin typeface="Cambria Math" panose="02040503050406030204" pitchFamily="18" charset="0"/>
                        <a:ea typeface="Cambria Math" panose="02040503050406030204" pitchFamily="18" charset="0"/>
                      </a:rPr>
                      <m:t> ~</m:t>
                    </m:r>
                    <m:r>
                      <a:rPr lang="en-GB" sz="1400" b="0" i="0" smtClean="0">
                        <a:latin typeface="Cambria Math" panose="02040503050406030204" pitchFamily="18" charset="0"/>
                        <a:ea typeface="Cambria Math" panose="02040503050406030204" pitchFamily="18" charset="0"/>
                      </a:rPr>
                      <m:t> </m:t>
                    </m:r>
                    <m:r>
                      <m:rPr>
                        <m:sty m:val="p"/>
                      </m:rPr>
                      <a:rPr lang="en-GB" sz="1400" b="0" i="0" smtClean="0">
                        <a:latin typeface="Cambria Math" panose="02040503050406030204" pitchFamily="18" charset="0"/>
                        <a:ea typeface="Cambria Math" panose="02040503050406030204" pitchFamily="18" charset="0"/>
                      </a:rPr>
                      <m:t>beta</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0.5, 0.5</m:t>
                        </m:r>
                      </m:e>
                    </m:d>
                  </m:oMath>
                </a14:m>
                <a:endParaRPr lang="en-GB" sz="1400" i="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0" dirty="0">
                    <a:ea typeface="Cambria Math" panose="02040503050406030204" pitchFamily="18" charset="0"/>
                    <a:cs typeface="Helvetica Neue" panose="02000503000000020004" pitchFamily="2"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cs typeface="Helvetica Neue" panose="02000503000000020004" pitchFamily="2" charset="0"/>
                      </a:rPr>
                      <m:t>𝜙</m:t>
                    </m:r>
                    <m:r>
                      <a:rPr lang="en-GB" sz="1400" b="0" i="1" smtClean="0">
                        <a:latin typeface="Cambria Math" panose="02040503050406030204" pitchFamily="18" charset="0"/>
                        <a:ea typeface="Cambria Math" panose="02040503050406030204" pitchFamily="18" charset="0"/>
                        <a:cs typeface="Helvetica Neue" panose="02000503000000020004" pitchFamily="2" charset="0"/>
                      </a:rPr>
                      <m:t>~ </m:t>
                    </m:r>
                    <m:r>
                      <m:rPr>
                        <m:sty m:val="p"/>
                      </m:rPr>
                      <a:rPr lang="en-GB" sz="1400" b="0" i="0" smtClean="0">
                        <a:latin typeface="Cambria Math" panose="02040503050406030204" pitchFamily="18" charset="0"/>
                        <a:ea typeface="Cambria Math" panose="02040503050406030204" pitchFamily="18" charset="0"/>
                        <a:cs typeface="Helvetica Neue" panose="02000503000000020004" pitchFamily="2" charset="0"/>
                      </a:rPr>
                      <m:t>ICAR</m:t>
                    </m:r>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with </a:t>
                </a:r>
                <a14:m>
                  <m:oMath xmlns:m="http://schemas.openxmlformats.org/officeDocument/2006/math">
                    <m:r>
                      <m:rPr>
                        <m:sty m:val="p"/>
                      </m:rPr>
                      <a:rPr lang="en-GB" sz="1400" b="0" i="0" smtClean="0">
                        <a:latin typeface="Cambria Math" panose="02040503050406030204" pitchFamily="18" charset="0"/>
                        <a:ea typeface="Helvetica Neue" panose="02000503000000020004" pitchFamily="2" charset="0"/>
                        <a:cs typeface="Helvetica Neue" panose="02000503000000020004" pitchFamily="2" charset="0"/>
                      </a:rPr>
                      <m:t>norm</m:t>
                    </m:r>
                    <m:r>
                      <a:rPr lang="en-GB" sz="1400" b="0" i="1" smtClean="0">
                        <a:latin typeface="Cambria Math" panose="02040503050406030204" pitchFamily="18" charset="0"/>
                        <a:ea typeface="Helvetica Neue" panose="02000503000000020004" pitchFamily="2" charset="0"/>
                        <a:cs typeface="Helvetica Neue" panose="02000503000000020004" pitchFamily="2" charset="0"/>
                      </a:rPr>
                      <m:t>(0.001, 0.001∗</m:t>
                    </m:r>
                    <m:r>
                      <m:rPr>
                        <m:sty m:val="p"/>
                      </m:rPr>
                      <a:rPr lang="en-GB" sz="1400" b="0" i="0" smtClean="0">
                        <a:latin typeface="Cambria Math" panose="02040503050406030204" pitchFamily="18" charset="0"/>
                        <a:ea typeface="Helvetica Neue" panose="02000503000000020004" pitchFamily="2" charset="0"/>
                        <a:cs typeface="Helvetica Neue" panose="02000503000000020004" pitchFamily="2" charset="0"/>
                      </a:rPr>
                      <m:t>N</m:t>
                    </m:r>
                    <m:r>
                      <a:rPr lang="en-GB" sz="1400" b="0" i="1" smtClean="0">
                        <a:latin typeface="Cambria Math" panose="02040503050406030204" pitchFamily="18" charset="0"/>
                        <a:ea typeface="Helvetica Neue" panose="02000503000000020004" pitchFamily="2" charset="0"/>
                        <a:cs typeface="Helvetica Neue" panose="02000503000000020004" pitchFamily="2" charset="0"/>
                      </a:rPr>
                      <m:t>)</m:t>
                    </m:r>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21" name="TextBox 20">
                <a:extLst>
                  <a:ext uri="{FF2B5EF4-FFF2-40B4-BE49-F238E27FC236}">
                    <a16:creationId xmlns:a16="http://schemas.microsoft.com/office/drawing/2014/main" id="{2998C0B7-CBF8-948E-13D1-3B62DEFB4D0C}"/>
                  </a:ext>
                </a:extLst>
              </p:cNvPr>
              <p:cNvSpPr txBox="1">
                <a:spLocks noRot="1" noChangeAspect="1" noMove="1" noResize="1" noEditPoints="1" noAdjustHandles="1" noChangeArrowheads="1" noChangeShapeType="1" noTextEdit="1"/>
              </p:cNvSpPr>
              <p:nvPr/>
            </p:nvSpPr>
            <p:spPr>
              <a:xfrm>
                <a:off x="6400801" y="3394680"/>
                <a:ext cx="5335662" cy="1077218"/>
              </a:xfrm>
              <a:prstGeom prst="rect">
                <a:avLst/>
              </a:prstGeom>
              <a:blipFill>
                <a:blip r:embed="rId6"/>
                <a:stretch>
                  <a:fillRect t="-1149" b="-8046"/>
                </a:stretch>
              </a:blipFill>
              <a:ln>
                <a:solidFill>
                  <a:schemeClr val="accent1">
                    <a:lumMod val="40000"/>
                    <a:lumOff val="60000"/>
                  </a:schemeClr>
                </a:solidFill>
              </a:ln>
            </p:spPr>
            <p:txBody>
              <a:bodyPr/>
              <a:lstStyle/>
              <a:p>
                <a:r>
                  <a:rPr lang="en-GB">
                    <a:noFill/>
                  </a:rPr>
                  <a:t> </a:t>
                </a:r>
              </a:p>
            </p:txBody>
          </p:sp>
        </mc:Fallback>
      </mc:AlternateContent>
      <p:sp>
        <p:nvSpPr>
          <p:cNvPr id="22" name="TextBox 21">
            <a:extLst>
              <a:ext uri="{FF2B5EF4-FFF2-40B4-BE49-F238E27FC236}">
                <a16:creationId xmlns:a16="http://schemas.microsoft.com/office/drawing/2014/main" id="{E7026A0D-EEF2-A23C-5A9F-4B344545F082}"/>
              </a:ext>
            </a:extLst>
          </p:cNvPr>
          <p:cNvSpPr txBox="1"/>
          <p:nvPr/>
        </p:nvSpPr>
        <p:spPr>
          <a:xfrm>
            <a:off x="6078523" y="4620262"/>
            <a:ext cx="5722162" cy="307777"/>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Build Bayesian model</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4D5F8C0-05EE-17E4-D3F9-D373E343E6DD}"/>
                  </a:ext>
                </a:extLst>
              </p:cNvPr>
              <p:cNvSpPr txBox="1"/>
              <p:nvPr/>
            </p:nvSpPr>
            <p:spPr>
              <a:xfrm>
                <a:off x="6361760" y="4928039"/>
                <a:ext cx="5335661" cy="307777"/>
              </a:xfrm>
              <a:prstGeom prst="rect">
                <a:avLst/>
              </a:prstGeom>
              <a:noFill/>
            </p:spPr>
            <p:txBody>
              <a:bodyPr wrap="square" rtlCol="0">
                <a:spAutoFit/>
              </a:bodyPr>
              <a:lstStyle/>
              <a:p>
                <a:r>
                  <a:rPr lang="en-GB" sz="1400" b="0" dirty="0">
                    <a:latin typeface="Helvetica Neue" panose="02000503000000020004" pitchFamily="2" charset="0"/>
                    <a:ea typeface="Helvetica Neue" panose="02000503000000020004" pitchFamily="2" charset="0"/>
                    <a:cs typeface="Helvetica Neue" panose="02000503000000020004" pitchFamily="2" charset="0"/>
                  </a:rPr>
                  <a:t>Recall the Bayes’ Rule:</a:t>
                </a:r>
                <a:r>
                  <a:rPr lang="en-GB" sz="1400" b="0" dirty="0"/>
                  <a:t> </a:t>
                </a:r>
                <a14:m>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𝜃</m:t>
                        </m:r>
                      </m:e>
                      <m:e>
                        <m:r>
                          <a:rPr lang="en-GB" sz="1400" b="0" i="1" smtClean="0">
                            <a:latin typeface="Cambria Math" panose="02040503050406030204" pitchFamily="18" charset="0"/>
                            <a:ea typeface="Cambria Math" panose="02040503050406030204" pitchFamily="18" charset="0"/>
                          </a:rPr>
                          <m:t>𝑌</m:t>
                        </m:r>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𝑌</m:t>
                        </m:r>
                      </m:e>
                      <m:e>
                        <m:r>
                          <a:rPr lang="en-GB" sz="1400" b="0" i="1" smtClean="0">
                            <a:latin typeface="Cambria Math" panose="02040503050406030204" pitchFamily="18" charset="0"/>
                            <a:ea typeface="Cambria Math" panose="02040503050406030204" pitchFamily="18" charset="0"/>
                          </a:rPr>
                          <m:t>𝜃</m:t>
                        </m:r>
                      </m:e>
                    </m:d>
                    <m:r>
                      <a:rPr lang="en-GB" sz="1400" b="0" i="1" smtClean="0">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𝜃</m:t>
                    </m:r>
                    <m:r>
                      <a:rPr lang="en-GB" sz="1400" b="0" i="1" smtClean="0">
                        <a:latin typeface="Cambria Math" panose="02040503050406030204" pitchFamily="18" charset="0"/>
                        <a:ea typeface="Cambria Math" panose="02040503050406030204" pitchFamily="18" charset="0"/>
                      </a:rPr>
                      <m:t>)</m:t>
                    </m:r>
                  </m:oMath>
                </a14:m>
                <a:endParaRPr lang="en-GB" sz="1400" dirty="0"/>
              </a:p>
            </p:txBody>
          </p:sp>
        </mc:Choice>
        <mc:Fallback xmlns="">
          <p:sp>
            <p:nvSpPr>
              <p:cNvPr id="23" name="TextBox 22">
                <a:extLst>
                  <a:ext uri="{FF2B5EF4-FFF2-40B4-BE49-F238E27FC236}">
                    <a16:creationId xmlns:a16="http://schemas.microsoft.com/office/drawing/2014/main" id="{24D5F8C0-05EE-17E4-D3F9-D373E343E6DD}"/>
                  </a:ext>
                </a:extLst>
              </p:cNvPr>
              <p:cNvSpPr txBox="1">
                <a:spLocks noRot="1" noChangeAspect="1" noMove="1" noResize="1" noEditPoints="1" noAdjustHandles="1" noChangeArrowheads="1" noChangeShapeType="1" noTextEdit="1"/>
              </p:cNvSpPr>
              <p:nvPr/>
            </p:nvSpPr>
            <p:spPr>
              <a:xfrm>
                <a:off x="6361760" y="4928039"/>
                <a:ext cx="5335661" cy="307777"/>
              </a:xfrm>
              <a:prstGeom prst="rect">
                <a:avLst/>
              </a:prstGeom>
              <a:blipFill>
                <a:blip r:embed="rId7"/>
                <a:stretch>
                  <a:fillRect l="-475" t="-7692" b="-1538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B095EEBA-26A4-05F5-6932-27834E87E204}"/>
                  </a:ext>
                </a:extLst>
              </p:cNvPr>
              <p:cNvSpPr txBox="1"/>
              <p:nvPr/>
            </p:nvSpPr>
            <p:spPr>
              <a:xfrm>
                <a:off x="6400800" y="5327330"/>
                <a:ext cx="5335662" cy="307777"/>
              </a:xfrm>
              <a:prstGeom prst="rect">
                <a:avLst/>
              </a:prstGeom>
              <a:solidFill>
                <a:schemeClr val="accent1">
                  <a:lumMod val="20000"/>
                  <a:lumOff val="8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r>
                            <a:rPr lang="en-GB" sz="1400" b="0" i="1" smtClean="0">
                              <a:latin typeface="Cambria Math" panose="02040503050406030204" pitchFamily="18" charset="0"/>
                              <a:ea typeface="Cambria Math" panose="02040503050406030204" pitchFamily="18" charset="0"/>
                            </a:rPr>
                            <m:t>, </m:t>
                          </m:r>
                          <m:r>
                            <a:rPr lang="en-GB" sz="140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𝜑</m:t>
                              </m:r>
                            </m:e>
                            <m:sub>
                              <m:r>
                                <a:rPr lang="en-GB" sz="1400" b="0" i="1" smtClean="0">
                                  <a:latin typeface="Cambria Math" panose="02040503050406030204" pitchFamily="18" charset="0"/>
                                  <a:ea typeface="Cambria Math" panose="02040503050406030204" pitchFamily="18" charset="0"/>
                                </a:rPr>
                                <m:t>𝑖</m:t>
                              </m:r>
                            </m:sub>
                          </m:sSub>
                        </m:e>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𝜆</m:t>
                              </m:r>
                            </m:e>
                            <m:sub>
                              <m:r>
                                <a:rPr lang="en-GB" sz="1400" i="1">
                                  <a:latin typeface="Cambria Math" panose="02040503050406030204" pitchFamily="18" charset="0"/>
                                  <a:ea typeface="Cambria Math" panose="02040503050406030204" pitchFamily="18" charset="0"/>
                                </a:rPr>
                                <m:t>𝑖</m:t>
                              </m:r>
                            </m:sub>
                          </m:sSub>
                        </m:e>
                        <m:e>
                          <m:r>
                            <a:rPr lang="en-GB" sz="1400" i="1">
                              <a:latin typeface="Cambria Math" panose="02040503050406030204" pitchFamily="18" charset="0"/>
                              <a:ea typeface="Cambria Math" panose="02040503050406030204" pitchFamily="18" charset="0"/>
                            </a:rPr>
                            <m:t>𝛼</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𝜑</m:t>
                              </m:r>
                            </m:e>
                            <m:sub>
                              <m:r>
                                <a:rPr lang="en-GB" sz="1400" i="1">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𝛼</m:t>
                          </m:r>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𝜎</m:t>
                          </m:r>
                        </m:e>
                      </m:d>
                      <m:r>
                        <a:rPr lang="en-GB" sz="1400" i="1">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smtClean="0">
                              <a:latin typeface="Cambria Math" panose="02040503050406030204" pitchFamily="18" charset="0"/>
                              <a:ea typeface="Cambria Math" panose="02040503050406030204" pitchFamily="18" charset="0"/>
                            </a:rPr>
                            <m:t>𝜌</m:t>
                          </m:r>
                        </m:e>
                      </m:d>
                    </m:oMath>
                  </m:oMathPara>
                </a14:m>
                <a:endParaRPr lang="en-GB" sz="1400" dirty="0"/>
              </a:p>
            </p:txBody>
          </p:sp>
        </mc:Choice>
        <mc:Fallback>
          <p:sp>
            <p:nvSpPr>
              <p:cNvPr id="24" name="TextBox 23">
                <a:extLst>
                  <a:ext uri="{FF2B5EF4-FFF2-40B4-BE49-F238E27FC236}">
                    <a16:creationId xmlns:a16="http://schemas.microsoft.com/office/drawing/2014/main" id="{B095EEBA-26A4-05F5-6932-27834E87E204}"/>
                  </a:ext>
                </a:extLst>
              </p:cNvPr>
              <p:cNvSpPr txBox="1">
                <a:spLocks noRot="1" noChangeAspect="1" noMove="1" noResize="1" noEditPoints="1" noAdjustHandles="1" noChangeArrowheads="1" noChangeShapeType="1" noTextEdit="1"/>
              </p:cNvSpPr>
              <p:nvPr/>
            </p:nvSpPr>
            <p:spPr>
              <a:xfrm>
                <a:off x="6400800" y="5327330"/>
                <a:ext cx="5335662" cy="307777"/>
              </a:xfrm>
              <a:prstGeom prst="rect">
                <a:avLst/>
              </a:prstGeom>
              <a:blipFill>
                <a:blip r:embed="rId8"/>
                <a:stretch>
                  <a:fillRect b="-7692"/>
                </a:stretch>
              </a:blipFill>
              <a:ln>
                <a:solidFill>
                  <a:schemeClr val="accent1"/>
                </a:solidFill>
              </a:ln>
            </p:spPr>
            <p:txBody>
              <a:bodyPr/>
              <a:lstStyle/>
              <a:p>
                <a:r>
                  <a:rPr lang="en-GB">
                    <a:noFill/>
                  </a:rPr>
                  <a:t> </a:t>
                </a:r>
              </a:p>
            </p:txBody>
          </p:sp>
        </mc:Fallback>
      </mc:AlternateContent>
      <p:sp>
        <p:nvSpPr>
          <p:cNvPr id="2" name="TextBox 1">
            <a:extLst>
              <a:ext uri="{FF2B5EF4-FFF2-40B4-BE49-F238E27FC236}">
                <a16:creationId xmlns:a16="http://schemas.microsoft.com/office/drawing/2014/main" id="{BF08F56D-A99B-3D92-FABD-9629D8A541DC}"/>
              </a:ext>
            </a:extLst>
          </p:cNvPr>
          <p:cNvSpPr txBox="1"/>
          <p:nvPr/>
        </p:nvSpPr>
        <p:spPr>
          <a:xfrm>
            <a:off x="6361760"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Full model specification</a:t>
            </a:r>
          </a:p>
        </p:txBody>
      </p:sp>
      <p:sp>
        <p:nvSpPr>
          <p:cNvPr id="5" name="TextBox 4">
            <a:extLst>
              <a:ext uri="{FF2B5EF4-FFF2-40B4-BE49-F238E27FC236}">
                <a16:creationId xmlns:a16="http://schemas.microsoft.com/office/drawing/2014/main" id="{76598374-A502-0D91-1EB0-2371792FCA59}"/>
              </a:ext>
            </a:extLst>
          </p:cNvPr>
          <p:cNvSpPr txBox="1"/>
          <p:nvPr/>
        </p:nvSpPr>
        <p:spPr>
          <a:xfrm>
            <a:off x="6096000" y="5829638"/>
            <a:ext cx="5601421" cy="738664"/>
          </a:xfrm>
          <a:prstGeom prst="rect">
            <a:avLst/>
          </a:prstGeom>
          <a:solidFill>
            <a:schemeClr val="accent1"/>
          </a:solidFill>
          <a:ln>
            <a:solidFill>
              <a:schemeClr val="accent1"/>
            </a:solidFill>
          </a:ln>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New models with proceeding LIRAa data are used for updating the results. This is procedure is known as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Bayesian updating</a:t>
            </a:r>
            <a:r>
              <a:rPr lang="en-GB" sz="1400" dirty="0">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We are breaking the data in chucks based on time points </a:t>
            </a:r>
          </a:p>
        </p:txBody>
      </p:sp>
      <p:sp>
        <p:nvSpPr>
          <p:cNvPr id="3" name="Slide Number Placeholder 3">
            <a:extLst>
              <a:ext uri="{FF2B5EF4-FFF2-40B4-BE49-F238E27FC236}">
                <a16:creationId xmlns:a16="http://schemas.microsoft.com/office/drawing/2014/main" id="{774B9A1D-9612-D5A0-19FD-274F0264ABA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269622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0B4029-C3EC-EF89-8E37-A2CDF5DEDD20}"/>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 formulation for Spatial ICAR modelling and updating [2]</a:t>
            </a:r>
          </a:p>
        </p:txBody>
      </p:sp>
      <p:sp>
        <p:nvSpPr>
          <p:cNvPr id="12" name="TextBox 11">
            <a:extLst>
              <a:ext uri="{FF2B5EF4-FFF2-40B4-BE49-F238E27FC236}">
                <a16:creationId xmlns:a16="http://schemas.microsoft.com/office/drawing/2014/main" id="{AF7B11E0-F0D4-331D-40C3-523866EEF16B}"/>
              </a:ext>
            </a:extLst>
          </p:cNvPr>
          <p:cNvSpPr txBox="1"/>
          <p:nvPr/>
        </p:nvSpPr>
        <p:spPr>
          <a:xfrm>
            <a:off x="0" y="796467"/>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[Step 1] Stan code</a:t>
            </a:r>
          </a:p>
        </p:txBody>
      </p:sp>
      <p:sp>
        <p:nvSpPr>
          <p:cNvPr id="3" name="TextBox 2">
            <a:extLst>
              <a:ext uri="{FF2B5EF4-FFF2-40B4-BE49-F238E27FC236}">
                <a16:creationId xmlns:a16="http://schemas.microsoft.com/office/drawing/2014/main" id="{F5A8F52C-5C39-46C9-5CAA-A2E3C4BA82B1}"/>
              </a:ext>
            </a:extLst>
          </p:cNvPr>
          <p:cNvSpPr txBox="1"/>
          <p:nvPr/>
        </p:nvSpPr>
        <p:spPr>
          <a:xfrm>
            <a:off x="0" y="1182755"/>
            <a:ext cx="5399999" cy="3631763"/>
          </a:xfrm>
          <a:prstGeom prst="rect">
            <a:avLst/>
          </a:prstGeom>
          <a:noFill/>
        </p:spPr>
        <p:txBody>
          <a:bodyPr wrap="square" rtlCol="0">
            <a:spAutoFit/>
          </a:bodyPr>
          <a:lstStyle/>
          <a:p>
            <a:r>
              <a:rPr lang="en-GB" sz="1000" b="1" dirty="0">
                <a:latin typeface="Arial" panose="020B0604020202020204" pitchFamily="34" charset="0"/>
                <a:cs typeface="Arial" panose="020B0604020202020204" pitchFamily="34" charset="0"/>
              </a:rPr>
              <a:t>data {</a:t>
            </a:r>
          </a:p>
          <a:p>
            <a:r>
              <a:rPr lang="en-GB" sz="1000" dirty="0">
                <a:latin typeface="Arial" panose="020B0604020202020204" pitchFamily="34" charset="0"/>
                <a:cs typeface="Arial" panose="020B0604020202020204" pitchFamily="34" charset="0"/>
              </a:rPr>
              <a:t>  int&lt;lower=0&gt; N; </a:t>
            </a:r>
          </a:p>
          <a:p>
            <a:r>
              <a:rPr lang="en-GB" sz="1000" dirty="0">
                <a:latin typeface="Arial" panose="020B0604020202020204" pitchFamily="34" charset="0"/>
                <a:cs typeface="Arial" panose="020B0604020202020204" pitchFamily="34" charset="0"/>
              </a:rPr>
              <a:t>  int&lt;lower=0&gt; </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a:t>
            </a:r>
          </a:p>
          <a:p>
            <a:r>
              <a:rPr lang="en-GB" sz="1000" dirty="0">
                <a:latin typeface="Arial" panose="020B0604020202020204" pitchFamily="34" charset="0"/>
                <a:cs typeface="Arial" panose="020B0604020202020204" pitchFamily="34" charset="0"/>
              </a:rPr>
              <a:t>  array[</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int&lt;lower=1, upper=N&gt; node1; </a:t>
            </a:r>
          </a:p>
          <a:p>
            <a:r>
              <a:rPr lang="en-GB" sz="1000" dirty="0">
                <a:latin typeface="Arial" panose="020B0604020202020204" pitchFamily="34" charset="0"/>
                <a:cs typeface="Arial" panose="020B0604020202020204" pitchFamily="34" charset="0"/>
              </a:rPr>
              <a:t>  array[</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int&lt;lower=1, upper=N&gt; node2; </a:t>
            </a:r>
          </a:p>
          <a:p>
            <a:r>
              <a:rPr lang="en-GB" sz="1000" dirty="0">
                <a:latin typeface="Arial" panose="020B0604020202020204" pitchFamily="34" charset="0"/>
                <a:cs typeface="Arial" panose="020B0604020202020204" pitchFamily="34" charset="0"/>
              </a:rPr>
              <a:t>  array[N] int&lt;lower=0&gt; Y; </a:t>
            </a:r>
          </a:p>
          <a:p>
            <a:r>
              <a:rPr lang="en-GB" sz="1000" dirty="0">
                <a:latin typeface="Arial" panose="020B0604020202020204" pitchFamily="34" charset="0"/>
                <a:cs typeface="Arial" panose="020B0604020202020204" pitchFamily="34" charset="0"/>
              </a:rPr>
              <a:t>  vector&lt;lower=1&gt;[N] Offset; </a:t>
            </a:r>
          </a:p>
          <a:p>
            <a:r>
              <a:rPr lang="en-GB" sz="1000" dirty="0">
                <a:latin typeface="Arial" panose="020B0604020202020204" pitchFamily="34" charset="0"/>
                <a:cs typeface="Arial" panose="020B0604020202020204" pitchFamily="34" charset="0"/>
              </a:rPr>
              <a:t>  int&lt;lower=1&gt; K;           </a:t>
            </a:r>
          </a:p>
          <a:p>
            <a:r>
              <a:rPr lang="en-GB" sz="1000" dirty="0">
                <a:latin typeface="Arial" panose="020B0604020202020204" pitchFamily="34" charset="0"/>
                <a:cs typeface="Arial" panose="020B0604020202020204" pitchFamily="34" charset="0"/>
              </a:rPr>
              <a:t>  matrix[N, K] X; </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transformed data {</a:t>
            </a:r>
          </a:p>
          <a:p>
            <a:r>
              <a:rPr lang="en-GB" sz="1000" dirty="0">
                <a:latin typeface="Arial" panose="020B0604020202020204" pitchFamily="34" charset="0"/>
                <a:cs typeface="Arial" panose="020B0604020202020204" pitchFamily="34" charset="0"/>
              </a:rPr>
              <a:t>  vector[N] </a:t>
            </a:r>
            <a:r>
              <a:rPr lang="en-GB" sz="1000" dirty="0" err="1">
                <a:latin typeface="Arial" panose="020B0604020202020204" pitchFamily="34" charset="0"/>
                <a:cs typeface="Arial" panose="020B0604020202020204" pitchFamily="34" charset="0"/>
              </a:rPr>
              <a:t>log_Offset</a:t>
            </a:r>
            <a:r>
              <a:rPr lang="en-GB" sz="1000" dirty="0">
                <a:latin typeface="Arial" panose="020B0604020202020204" pitchFamily="34" charset="0"/>
                <a:cs typeface="Arial" panose="020B0604020202020204" pitchFamily="34" charset="0"/>
              </a:rPr>
              <a:t> = log(Offset);</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parameters {</a:t>
            </a:r>
          </a:p>
          <a:p>
            <a:r>
              <a:rPr lang="en-GB" sz="1000" dirty="0">
                <a:latin typeface="Arial" panose="020B0604020202020204" pitchFamily="34" charset="0"/>
                <a:cs typeface="Arial" panose="020B0604020202020204" pitchFamily="34" charset="0"/>
              </a:rPr>
              <a:t>  real alpha;                                      // intercept</a:t>
            </a:r>
          </a:p>
          <a:p>
            <a:r>
              <a:rPr lang="en-GB" sz="1000" dirty="0">
                <a:latin typeface="Arial" panose="020B0604020202020204" pitchFamily="34" charset="0"/>
                <a:cs typeface="Arial" panose="020B0604020202020204" pitchFamily="34" charset="0"/>
              </a:rPr>
              <a:t>  vector[K] beta;                                // covariates</a:t>
            </a:r>
          </a:p>
          <a:p>
            <a:r>
              <a:rPr lang="en-GB" sz="1000" dirty="0">
                <a:latin typeface="Arial" panose="020B0604020202020204" pitchFamily="34" charset="0"/>
                <a:cs typeface="Arial" panose="020B0604020202020204" pitchFamily="34" charset="0"/>
              </a:rPr>
              <a:t>  real&lt;lower=0&gt; sigma;                    // overall standard deviation</a:t>
            </a:r>
          </a:p>
          <a:p>
            <a:r>
              <a:rPr lang="en-GB" sz="1000" dirty="0">
                <a:latin typeface="Arial" panose="020B0604020202020204" pitchFamily="34" charset="0"/>
                <a:cs typeface="Arial" panose="020B0604020202020204" pitchFamily="34" charset="0"/>
              </a:rPr>
              <a:t>  real&lt;lower=0, upper=1&gt; rho;         // proportion unstructured vs. spatially structured variance</a:t>
            </a:r>
          </a:p>
          <a:p>
            <a:r>
              <a:rPr lang="en-GB" sz="1000" dirty="0">
                <a:latin typeface="Arial" panose="020B0604020202020204" pitchFamily="34" charset="0"/>
                <a:cs typeface="Arial" panose="020B0604020202020204" pitchFamily="34" charset="0"/>
              </a:rPr>
              <a:t>  vector[N] theta;                              // unstructured random effects (heterogeneous)</a:t>
            </a:r>
          </a:p>
          <a:p>
            <a:r>
              <a:rPr lang="en-GB" sz="1000" dirty="0">
                <a:latin typeface="Arial" panose="020B0604020202020204" pitchFamily="34" charset="0"/>
                <a:cs typeface="Arial" panose="020B0604020202020204" pitchFamily="34" charset="0"/>
              </a:rPr>
              <a:t>  vector[N] phi;                                 // spatial random effects</a:t>
            </a:r>
          </a:p>
          <a:p>
            <a:r>
              <a:rPr lang="en-GB" sz="1000" dirty="0">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934853E4-58DD-7B10-01DC-794AEB646268}"/>
              </a:ext>
            </a:extLst>
          </p:cNvPr>
          <p:cNvSpPr txBox="1"/>
          <p:nvPr/>
        </p:nvSpPr>
        <p:spPr>
          <a:xfrm>
            <a:off x="5500292" y="1192218"/>
            <a:ext cx="6370800" cy="3785652"/>
          </a:xfrm>
          <a:prstGeom prst="rect">
            <a:avLst/>
          </a:prstGeom>
          <a:noFill/>
        </p:spPr>
        <p:txBody>
          <a:bodyPr wrap="square" rtlCol="0">
            <a:spAutoFit/>
          </a:bodyPr>
          <a:lstStyle/>
          <a:p>
            <a:r>
              <a:rPr lang="en-GB" sz="1000" b="1" dirty="0">
                <a:latin typeface="Arial" panose="020B0604020202020204" pitchFamily="34" charset="0"/>
                <a:cs typeface="Arial" panose="020B0604020202020204" pitchFamily="34" charset="0"/>
              </a:rPr>
              <a:t>transformed parameters {</a:t>
            </a:r>
          </a:p>
          <a:p>
            <a:r>
              <a:rPr lang="en-GB" sz="1000" dirty="0">
                <a:latin typeface="Arial" panose="020B0604020202020204" pitchFamily="34" charset="0"/>
                <a:cs typeface="Arial" panose="020B0604020202020204" pitchFamily="34" charset="0"/>
              </a:rPr>
              <a:t>  vector[N] combined; </a:t>
            </a:r>
          </a:p>
          <a:p>
            <a:r>
              <a:rPr lang="en-GB" sz="1000" dirty="0">
                <a:latin typeface="Arial" panose="020B0604020202020204" pitchFamily="34" charset="0"/>
                <a:cs typeface="Arial" panose="020B0604020202020204" pitchFamily="34" charset="0"/>
              </a:rPr>
              <a:t>  combined = sqrt(1 - rho) * theta + sqrt(rho) * phi;</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model {</a:t>
            </a:r>
          </a:p>
          <a:p>
            <a:r>
              <a:rPr lang="en-GB" sz="1000" dirty="0">
                <a:latin typeface="Arial" panose="020B0604020202020204" pitchFamily="34" charset="0"/>
                <a:cs typeface="Arial" panose="020B0604020202020204" pitchFamily="34" charset="0"/>
              </a:rPr>
              <a:t>  Y ~ </a:t>
            </a:r>
            <a:r>
              <a:rPr lang="en-GB" sz="1000" dirty="0" err="1">
                <a:latin typeface="Arial" panose="020B0604020202020204" pitchFamily="34" charset="0"/>
                <a:cs typeface="Arial" panose="020B0604020202020204" pitchFamily="34" charset="0"/>
              </a:rPr>
              <a:t>poisson_log</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log_Offset</a:t>
            </a:r>
            <a:r>
              <a:rPr lang="en-GB" sz="1000" dirty="0">
                <a:latin typeface="Arial" panose="020B0604020202020204" pitchFamily="34" charset="0"/>
                <a:cs typeface="Arial" panose="020B0604020202020204" pitchFamily="34" charset="0"/>
              </a:rPr>
              <a:t> + alpha + X * beta + combined * sigma);</a:t>
            </a:r>
          </a:p>
          <a:p>
            <a:r>
              <a:rPr lang="en-GB" sz="1000" dirty="0">
                <a:latin typeface="Arial" panose="020B0604020202020204" pitchFamily="34" charset="0"/>
                <a:cs typeface="Arial" panose="020B0604020202020204" pitchFamily="34" charset="0"/>
              </a:rPr>
              <a:t>  </a:t>
            </a:r>
          </a:p>
          <a:p>
            <a:r>
              <a:rPr lang="en-GB" sz="1000" dirty="0">
                <a:latin typeface="Arial" panose="020B0604020202020204" pitchFamily="34" charset="0"/>
                <a:cs typeface="Arial" panose="020B0604020202020204" pitchFamily="34" charset="0"/>
              </a:rPr>
              <a:t>  alpha ~ normal(0.0, 1.0);                                                        // prior for alpha: weakly informative</a:t>
            </a:r>
          </a:p>
          <a:p>
            <a:r>
              <a:rPr lang="en-GB" sz="1000" dirty="0">
                <a:latin typeface="Arial" panose="020B0604020202020204" pitchFamily="34" charset="0"/>
                <a:cs typeface="Arial" panose="020B0604020202020204" pitchFamily="34" charset="0"/>
              </a:rPr>
              <a:t>  beta ~ normal(0.0, 1.0);                                                          // prior for betas: weakly informative</a:t>
            </a:r>
          </a:p>
          <a:p>
            <a:r>
              <a:rPr lang="en-GB" sz="1000" dirty="0">
                <a:latin typeface="Arial" panose="020B0604020202020204" pitchFamily="34" charset="0"/>
                <a:cs typeface="Arial" panose="020B0604020202020204" pitchFamily="34" charset="0"/>
              </a:rPr>
              <a:t>  theta ~ normal(0.0, 1.0);                                                         // prior for theta: weakly informative</a:t>
            </a:r>
          </a:p>
          <a:p>
            <a:r>
              <a:rPr lang="en-GB" sz="1000" dirty="0">
                <a:latin typeface="Arial" panose="020B0604020202020204" pitchFamily="34" charset="0"/>
                <a:cs typeface="Arial" panose="020B0604020202020204" pitchFamily="34" charset="0"/>
              </a:rPr>
              <a:t>  sigma ~ normal(0.0, 1.0);                                                       // prior for sigma: weakly informative</a:t>
            </a:r>
          </a:p>
          <a:p>
            <a:r>
              <a:rPr lang="en-GB" sz="1000" dirty="0">
                <a:latin typeface="Arial" panose="020B0604020202020204" pitchFamily="34" charset="0"/>
                <a:cs typeface="Arial" panose="020B0604020202020204" pitchFamily="34" charset="0"/>
              </a:rPr>
              <a:t>  rho ~ beta(0.5, 0.5);                                                                // prior for rho: pulled for literature</a:t>
            </a:r>
          </a:p>
          <a:p>
            <a:r>
              <a:rPr lang="en-GB" sz="1000" dirty="0">
                <a:latin typeface="Arial" panose="020B0604020202020204" pitchFamily="34" charset="0"/>
                <a:cs typeface="Arial" panose="020B0604020202020204" pitchFamily="34" charset="0"/>
              </a:rPr>
              <a:t>  </a:t>
            </a:r>
          </a:p>
          <a:p>
            <a:r>
              <a:rPr lang="en-GB" sz="1000" dirty="0">
                <a:latin typeface="Arial" panose="020B0604020202020204" pitchFamily="34" charset="0"/>
                <a:cs typeface="Arial" panose="020B0604020202020204" pitchFamily="34" charset="0"/>
              </a:rPr>
              <a:t>  target += -0.5 * </a:t>
            </a:r>
            <a:r>
              <a:rPr lang="en-GB" sz="1000" dirty="0" err="1">
                <a:latin typeface="Arial" panose="020B0604020202020204" pitchFamily="34" charset="0"/>
                <a:cs typeface="Arial" panose="020B0604020202020204" pitchFamily="34" charset="0"/>
              </a:rPr>
              <a:t>dot_self</a:t>
            </a:r>
            <a:r>
              <a:rPr lang="en-GB" sz="1000" dirty="0">
                <a:latin typeface="Arial" panose="020B0604020202020204" pitchFamily="34" charset="0"/>
                <a:cs typeface="Arial" panose="020B0604020202020204" pitchFamily="34" charset="0"/>
              </a:rPr>
              <a:t>(phi[node1] - phi[node2]);</a:t>
            </a:r>
          </a:p>
          <a:p>
            <a:r>
              <a:rPr lang="en-GB" sz="1000" dirty="0">
                <a:latin typeface="Arial" panose="020B0604020202020204" pitchFamily="34" charset="0"/>
                <a:cs typeface="Arial" panose="020B0604020202020204" pitchFamily="34" charset="0"/>
              </a:rPr>
              <a:t>  sum(phi) ~ normal(0, 0.001 * N); </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generated quantities {</a:t>
            </a:r>
          </a:p>
          <a:p>
            <a:r>
              <a:rPr lang="en-GB" sz="1000" dirty="0">
                <a:latin typeface="Arial" panose="020B0604020202020204" pitchFamily="34" charset="0"/>
                <a:cs typeface="Arial" panose="020B0604020202020204" pitchFamily="34" charset="0"/>
              </a:rPr>
              <a:t>  vector[N] eta = alpha + X * beta + combined * sigma;  // compute eta and exponentiate into mu                   </a:t>
            </a:r>
          </a:p>
          <a:p>
            <a:r>
              <a:rPr lang="en-GB" sz="1000" dirty="0">
                <a:latin typeface="Arial" panose="020B0604020202020204" pitchFamily="34" charset="0"/>
                <a:cs typeface="Arial" panose="020B0604020202020204" pitchFamily="34" charset="0"/>
              </a:rPr>
              <a:t>  vector[N] </a:t>
            </a:r>
            <a:r>
              <a:rPr lang="en-GB" sz="1000" dirty="0" err="1">
                <a:latin typeface="Arial" panose="020B0604020202020204" pitchFamily="34" charset="0"/>
                <a:cs typeface="Arial" panose="020B0604020202020204" pitchFamily="34" charset="0"/>
              </a:rPr>
              <a:t>rr_mu</a:t>
            </a:r>
            <a:r>
              <a:rPr lang="en-GB" sz="1000" dirty="0">
                <a:latin typeface="Arial" panose="020B0604020202020204" pitchFamily="34" charset="0"/>
                <a:cs typeface="Arial" panose="020B0604020202020204" pitchFamily="34" charset="0"/>
              </a:rPr>
              <a:t> = exp(eta);                                           // output the neighbourhood-specific relative risks in mu</a:t>
            </a:r>
          </a:p>
          <a:p>
            <a:r>
              <a:rPr lang="en-GB" sz="1000" dirty="0">
                <a:latin typeface="Arial" panose="020B0604020202020204" pitchFamily="34" charset="0"/>
                <a:cs typeface="Arial" panose="020B0604020202020204" pitchFamily="34" charset="0"/>
              </a:rPr>
              <a:t>  vector[K] </a:t>
            </a:r>
            <a:r>
              <a:rPr lang="en-GB" sz="1000" dirty="0" err="1">
                <a:latin typeface="Arial" panose="020B0604020202020204" pitchFamily="34" charset="0"/>
                <a:cs typeface="Arial" panose="020B0604020202020204" pitchFamily="34" charset="0"/>
              </a:rPr>
              <a:t>rr_beta</a:t>
            </a:r>
            <a:r>
              <a:rPr lang="en-GB" sz="1000" dirty="0">
                <a:latin typeface="Arial" panose="020B0604020202020204" pitchFamily="34" charset="0"/>
                <a:cs typeface="Arial" panose="020B0604020202020204" pitchFamily="34" charset="0"/>
              </a:rPr>
              <a:t> = exp(beta);                                       // output the risk ratios for each coefficient</a:t>
            </a:r>
          </a:p>
          <a:p>
            <a:r>
              <a:rPr lang="en-GB" sz="1000" dirty="0">
                <a:latin typeface="Arial" panose="020B0604020202020204" pitchFamily="34" charset="0"/>
                <a:cs typeface="Arial" panose="020B0604020202020204" pitchFamily="34" charset="0"/>
              </a:rPr>
              <a:t>  real </a:t>
            </a:r>
            <a:r>
              <a:rPr lang="en-GB" sz="1000" dirty="0" err="1">
                <a:latin typeface="Arial" panose="020B0604020202020204" pitchFamily="34" charset="0"/>
                <a:cs typeface="Arial" panose="020B0604020202020204" pitchFamily="34" charset="0"/>
              </a:rPr>
              <a:t>rr_alpha</a:t>
            </a:r>
            <a:r>
              <a:rPr lang="en-GB" sz="1000" dirty="0">
                <a:latin typeface="Arial" panose="020B0604020202020204" pitchFamily="34" charset="0"/>
                <a:cs typeface="Arial" panose="020B0604020202020204" pitchFamily="34" charset="0"/>
              </a:rPr>
              <a:t> = exp(alpha);                                            // output the risk ratios for the intercept</a:t>
            </a:r>
          </a:p>
          <a:p>
            <a:r>
              <a:rPr lang="en-GB" sz="1000" dirty="0">
                <a:latin typeface="Arial" panose="020B0604020202020204" pitchFamily="34" charset="0"/>
                <a:cs typeface="Arial" panose="020B0604020202020204" pitchFamily="34" charset="0"/>
              </a:rPr>
              <a:t>}</a:t>
            </a:r>
          </a:p>
        </p:txBody>
      </p:sp>
      <p:sp>
        <p:nvSpPr>
          <p:cNvPr id="2" name="TextBox 1">
            <a:extLst>
              <a:ext uri="{FF2B5EF4-FFF2-40B4-BE49-F238E27FC236}">
                <a16:creationId xmlns:a16="http://schemas.microsoft.com/office/drawing/2014/main" id="{EE2C452A-2604-A327-79D9-5CC015D99605}"/>
              </a:ext>
            </a:extLst>
          </p:cNvPr>
          <p:cNvSpPr txBox="1"/>
          <p:nvPr/>
        </p:nvSpPr>
        <p:spPr>
          <a:xfrm>
            <a:off x="7090512" y="5404172"/>
            <a:ext cx="4502014" cy="523220"/>
          </a:xfrm>
          <a:prstGeom prst="rect">
            <a:avLst/>
          </a:prstGeom>
          <a:solidFill>
            <a:schemeClr val="accent1"/>
          </a:solid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Note: We use this code to run the model for the first time on the initial dataset to get our baseline results</a:t>
            </a:r>
          </a:p>
        </p:txBody>
      </p:sp>
      <p:sp>
        <p:nvSpPr>
          <p:cNvPr id="7" name="TextBox 6">
            <a:extLst>
              <a:ext uri="{FF2B5EF4-FFF2-40B4-BE49-F238E27FC236}">
                <a16:creationId xmlns:a16="http://schemas.microsoft.com/office/drawing/2014/main" id="{8025DC8B-A500-F895-8158-E0BC5A600A0E}"/>
              </a:ext>
            </a:extLst>
          </p:cNvPr>
          <p:cNvSpPr txBox="1"/>
          <p:nvPr/>
        </p:nvSpPr>
        <p:spPr>
          <a:xfrm>
            <a:off x="0" y="4908076"/>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[Step 2] RStudio code</a:t>
            </a:r>
          </a:p>
        </p:txBody>
      </p:sp>
      <p:sp>
        <p:nvSpPr>
          <p:cNvPr id="8" name="TextBox 7">
            <a:extLst>
              <a:ext uri="{FF2B5EF4-FFF2-40B4-BE49-F238E27FC236}">
                <a16:creationId xmlns:a16="http://schemas.microsoft.com/office/drawing/2014/main" id="{6B8651B8-E3DD-F3D0-FA7D-9CE2CA16EB24}"/>
              </a:ext>
            </a:extLst>
          </p:cNvPr>
          <p:cNvSpPr txBox="1"/>
          <p:nvPr/>
        </p:nvSpPr>
        <p:spPr>
          <a:xfrm>
            <a:off x="59476" y="5245925"/>
            <a:ext cx="11098924" cy="1631216"/>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 Create that initial dataset</a:t>
            </a:r>
          </a:p>
          <a:p>
            <a:r>
              <a:rPr lang="en-GB" sz="1000" dirty="0">
                <a:latin typeface="Arial" panose="020B0604020202020204" pitchFamily="34" charset="0"/>
                <a:cs typeface="Arial" panose="020B0604020202020204" pitchFamily="34" charset="0"/>
              </a:rPr>
              <a:t>Lira2016_1 &lt;- </a:t>
            </a:r>
            <a:r>
              <a:rPr lang="en-GB" sz="1000" dirty="0" err="1">
                <a:latin typeface="Arial" panose="020B0604020202020204" pitchFamily="34" charset="0"/>
                <a:cs typeface="Arial" panose="020B0604020202020204" pitchFamily="34" charset="0"/>
              </a:rPr>
              <a:t>infestation_data</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infestation_data$Year</a:t>
            </a:r>
            <a:r>
              <a:rPr lang="en-GB" sz="1000" dirty="0">
                <a:latin typeface="Arial" panose="020B0604020202020204" pitchFamily="34" charset="0"/>
                <a:cs typeface="Arial" panose="020B0604020202020204" pitchFamily="34" charset="0"/>
              </a:rPr>
              <a:t>==2016 &amp; </a:t>
            </a:r>
            <a:r>
              <a:rPr lang="en-GB" sz="1000" dirty="0" err="1">
                <a:latin typeface="Arial" panose="020B0604020202020204" pitchFamily="34" charset="0"/>
                <a:cs typeface="Arial" panose="020B0604020202020204" pitchFamily="34" charset="0"/>
              </a:rPr>
              <a:t>infestation_data$LIRAa</a:t>
            </a:r>
            <a:r>
              <a:rPr lang="en-GB" sz="1000" dirty="0">
                <a:latin typeface="Arial" panose="020B0604020202020204" pitchFamily="34" charset="0"/>
                <a:cs typeface="Arial" panose="020B0604020202020204" pitchFamily="34" charset="0"/>
              </a:rPr>
              <a:t>==1,]</a:t>
            </a:r>
          </a:p>
          <a:p>
            <a:r>
              <a:rPr lang="en-GB" sz="1000" dirty="0">
                <a:latin typeface="Arial" panose="020B0604020202020204" pitchFamily="34" charset="0"/>
                <a:cs typeface="Arial" panose="020B0604020202020204" pitchFamily="34" charset="0"/>
              </a:rPr>
              <a:t>y=Lira2016_1$InfestedNum</a:t>
            </a:r>
          </a:p>
          <a:p>
            <a:r>
              <a:rPr lang="en-GB" sz="1000" dirty="0">
                <a:latin typeface="Arial" panose="020B0604020202020204" pitchFamily="34" charset="0"/>
                <a:cs typeface="Arial" panose="020B0604020202020204" pitchFamily="34" charset="0"/>
              </a:rPr>
              <a:t>x=Lira2016_1[,c(11,12,13,15)]</a:t>
            </a:r>
          </a:p>
          <a:p>
            <a:r>
              <a:rPr lang="en-GB" sz="1000" dirty="0">
                <a:latin typeface="Arial" panose="020B0604020202020204" pitchFamily="34" charset="0"/>
                <a:cs typeface="Arial" panose="020B0604020202020204" pitchFamily="34" charset="0"/>
              </a:rPr>
              <a:t>e=Lira2016_1$Expected</a:t>
            </a:r>
          </a:p>
          <a:p>
            <a:endParaRPr lang="en-GB" sz="1000" dirty="0">
              <a:latin typeface="Arial" panose="020B0604020202020204" pitchFamily="34" charset="0"/>
              <a:cs typeface="Arial" panose="020B0604020202020204" pitchFamily="34" charset="0"/>
            </a:endParaRPr>
          </a:p>
          <a:p>
            <a:r>
              <a:rPr lang="en-GB" sz="1000" dirty="0" err="1">
                <a:latin typeface="Arial" panose="020B0604020202020204" pitchFamily="34" charset="0"/>
                <a:cs typeface="Arial" panose="020B0604020202020204" pitchFamily="34" charset="0"/>
              </a:rPr>
              <a:t>stan.dataset.baseline</a:t>
            </a:r>
            <a:r>
              <a:rPr lang="en-GB" sz="1000" dirty="0">
                <a:latin typeface="Arial" panose="020B0604020202020204" pitchFamily="34" charset="0"/>
                <a:cs typeface="Arial" panose="020B0604020202020204" pitchFamily="34" charset="0"/>
              </a:rPr>
              <a:t> &lt;- list(N=n, </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node1=nod1, node2=nod2, Y=y, X=x, K=length(x), Offset=e)</a:t>
            </a:r>
          </a:p>
          <a:p>
            <a:endParaRPr lang="en-GB" sz="1000" dirty="0">
              <a:latin typeface="Arial" panose="020B0604020202020204" pitchFamily="34" charset="0"/>
              <a:cs typeface="Arial" panose="020B0604020202020204" pitchFamily="34" charset="0"/>
            </a:endParaRPr>
          </a:p>
          <a:p>
            <a:r>
              <a:rPr lang="en-GB" sz="1000" dirty="0" err="1">
                <a:latin typeface="Arial" panose="020B0604020202020204" pitchFamily="34" charset="0"/>
                <a:cs typeface="Arial" panose="020B0604020202020204" pitchFamily="34" charset="0"/>
              </a:rPr>
              <a:t>Bayesian.model.baseline</a:t>
            </a:r>
            <a:r>
              <a:rPr lang="en-GB" sz="1000" dirty="0">
                <a:latin typeface="Arial" panose="020B0604020202020204" pitchFamily="34" charset="0"/>
                <a:cs typeface="Arial" panose="020B0604020202020204" pitchFamily="34" charset="0"/>
              </a:rPr>
              <a:t> &lt;- stan("Stan model </a:t>
            </a:r>
            <a:r>
              <a:rPr lang="en-GB" sz="1000" dirty="0" err="1">
                <a:latin typeface="Arial" panose="020B0604020202020204" pitchFamily="34" charset="0"/>
                <a:cs typeface="Arial" panose="020B0604020202020204" pitchFamily="34" charset="0"/>
              </a:rPr>
              <a:t>file.stan</a:t>
            </a:r>
            <a:r>
              <a:rPr lang="en-GB" sz="1000" dirty="0">
                <a:latin typeface="Arial" panose="020B0604020202020204" pitchFamily="34" charset="0"/>
                <a:cs typeface="Arial" panose="020B0604020202020204" pitchFamily="34" charset="0"/>
              </a:rPr>
              <a:t>",  data=</a:t>
            </a:r>
            <a:r>
              <a:rPr lang="en-GB" sz="1000" dirty="0" err="1">
                <a:latin typeface="Arial" panose="020B0604020202020204" pitchFamily="34" charset="0"/>
                <a:cs typeface="Arial" panose="020B0604020202020204" pitchFamily="34" charset="0"/>
              </a:rPr>
              <a:t>stan.dataset.baseline</a:t>
            </a:r>
            <a:r>
              <a:rPr lang="en-GB" sz="1000" dirty="0">
                <a:latin typeface="Arial" panose="020B0604020202020204" pitchFamily="34" charset="0"/>
                <a:cs typeface="Arial" panose="020B0604020202020204" pitchFamily="34" charset="0"/>
              </a:rPr>
              <a:t>, </a:t>
            </a:r>
            <a:r>
              <a:rPr lang="en-GB" sz="1000" dirty="0" err="1">
                <a:latin typeface="Arial" panose="020B0604020202020204" pitchFamily="34" charset="0"/>
                <a:cs typeface="Arial" panose="020B0604020202020204" pitchFamily="34" charset="0"/>
              </a:rPr>
              <a:t>iter</a:t>
            </a:r>
            <a:r>
              <a:rPr lang="en-GB" sz="1000" dirty="0">
                <a:latin typeface="Arial" panose="020B0604020202020204" pitchFamily="34" charset="0"/>
                <a:cs typeface="Arial" panose="020B0604020202020204" pitchFamily="34" charset="0"/>
              </a:rPr>
              <a:t>=60000, chains=6, control = list(</a:t>
            </a:r>
            <a:r>
              <a:rPr lang="en-GB" sz="1000" dirty="0" err="1">
                <a:latin typeface="Arial" panose="020B0604020202020204" pitchFamily="34" charset="0"/>
                <a:cs typeface="Arial" panose="020B0604020202020204" pitchFamily="34" charset="0"/>
              </a:rPr>
              <a:t>max_treedepth</a:t>
            </a:r>
            <a:r>
              <a:rPr lang="en-GB" sz="1000" dirty="0">
                <a:latin typeface="Arial" panose="020B0604020202020204" pitchFamily="34" charset="0"/>
                <a:cs typeface="Arial" panose="020B0604020202020204" pitchFamily="34" charset="0"/>
              </a:rPr>
              <a:t> = 12), verbose = FALSE, seed = 72182605)</a:t>
            </a:r>
          </a:p>
          <a:p>
            <a:r>
              <a:rPr lang="en-GB" sz="1000" dirty="0">
                <a:latin typeface="Arial" panose="020B0604020202020204" pitchFamily="34" charset="0"/>
                <a:cs typeface="Arial" panose="020B0604020202020204" pitchFamily="34" charset="0"/>
              </a:rPr>
              <a:t># extract the results for tables and map</a:t>
            </a:r>
          </a:p>
        </p:txBody>
      </p:sp>
      <p:sp>
        <p:nvSpPr>
          <p:cNvPr id="9" name="Slide Number Placeholder 3">
            <a:extLst>
              <a:ext uri="{FF2B5EF4-FFF2-40B4-BE49-F238E27FC236}">
                <a16:creationId xmlns:a16="http://schemas.microsoft.com/office/drawing/2014/main" id="{CD1FA6F0-2AB2-770F-C6B2-5D5C0B5749C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014257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C8CDEB1A-F589-F491-056B-27E2B64EFFE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2FD6F124-45EB-D40F-E442-8308399F0100}"/>
              </a:ext>
            </a:extLst>
          </p:cNvPr>
          <p:cNvSpPr txBox="1"/>
          <p:nvPr/>
        </p:nvSpPr>
        <p:spPr>
          <a:xfrm>
            <a:off x="170965" y="860347"/>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[Step 3] RStudio code</a:t>
            </a:r>
          </a:p>
        </p:txBody>
      </p:sp>
      <p:sp>
        <p:nvSpPr>
          <p:cNvPr id="4" name="TextBox 3">
            <a:extLst>
              <a:ext uri="{FF2B5EF4-FFF2-40B4-BE49-F238E27FC236}">
                <a16:creationId xmlns:a16="http://schemas.microsoft.com/office/drawing/2014/main" id="{D4F952B4-92C7-F3C0-C350-472067C6C49B}"/>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 formulation for Spatial ICAR modelling and updating [3]</a:t>
            </a:r>
          </a:p>
        </p:txBody>
      </p:sp>
      <p:sp>
        <p:nvSpPr>
          <p:cNvPr id="5" name="TextBox 4">
            <a:extLst>
              <a:ext uri="{FF2B5EF4-FFF2-40B4-BE49-F238E27FC236}">
                <a16:creationId xmlns:a16="http://schemas.microsoft.com/office/drawing/2014/main" id="{624304EF-DC96-723C-4E3E-7933D39A8F9A}"/>
              </a:ext>
            </a:extLst>
          </p:cNvPr>
          <p:cNvSpPr txBox="1"/>
          <p:nvPr/>
        </p:nvSpPr>
        <p:spPr>
          <a:xfrm>
            <a:off x="170965" y="1229679"/>
            <a:ext cx="11098924" cy="5170646"/>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 create the subsequent datasets for the updating</a:t>
            </a:r>
          </a:p>
          <a:p>
            <a:r>
              <a:rPr lang="en-GB" sz="1000" dirty="0">
                <a:latin typeface="Arial" panose="020B0604020202020204" pitchFamily="34" charset="0"/>
                <a:cs typeface="Arial" panose="020B0604020202020204" pitchFamily="34" charset="0"/>
              </a:rPr>
              <a:t>Lira2016_2 &lt;- </a:t>
            </a:r>
            <a:r>
              <a:rPr lang="en-GB" sz="1000" dirty="0" err="1">
                <a:latin typeface="Arial" panose="020B0604020202020204" pitchFamily="34" charset="0"/>
                <a:cs typeface="Arial" panose="020B0604020202020204" pitchFamily="34" charset="0"/>
              </a:rPr>
              <a:t>infestation_data</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infestation_data$Year</a:t>
            </a:r>
            <a:r>
              <a:rPr lang="en-GB" sz="1000" dirty="0">
                <a:latin typeface="Arial" panose="020B0604020202020204" pitchFamily="34" charset="0"/>
                <a:cs typeface="Arial" panose="020B0604020202020204" pitchFamily="34" charset="0"/>
              </a:rPr>
              <a:t>==2016 &amp; </a:t>
            </a:r>
            <a:r>
              <a:rPr lang="en-GB" sz="1000" dirty="0" err="1">
                <a:latin typeface="Arial" panose="020B0604020202020204" pitchFamily="34" charset="0"/>
                <a:cs typeface="Arial" panose="020B0604020202020204" pitchFamily="34" charset="0"/>
              </a:rPr>
              <a:t>infestation_data$LIRAa</a:t>
            </a:r>
            <a:r>
              <a:rPr lang="en-GB" sz="1000" dirty="0">
                <a:latin typeface="Arial" panose="020B0604020202020204" pitchFamily="34" charset="0"/>
                <a:cs typeface="Arial" panose="020B0604020202020204" pitchFamily="34" charset="0"/>
              </a:rPr>
              <a:t>==2,]</a:t>
            </a:r>
          </a:p>
          <a:p>
            <a:r>
              <a:rPr lang="en-GB" sz="1000" dirty="0">
                <a:latin typeface="Arial" panose="020B0604020202020204" pitchFamily="34" charset="0"/>
                <a:cs typeface="Arial" panose="020B0604020202020204" pitchFamily="34" charset="0"/>
              </a:rPr>
              <a:t>Lira2016_3 &lt;- </a:t>
            </a:r>
            <a:r>
              <a:rPr lang="en-GB" sz="1000" dirty="0" err="1">
                <a:latin typeface="Arial" panose="020B0604020202020204" pitchFamily="34" charset="0"/>
                <a:cs typeface="Arial" panose="020B0604020202020204" pitchFamily="34" charset="0"/>
              </a:rPr>
              <a:t>infestation_data</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infestation_data$Year</a:t>
            </a:r>
            <a:r>
              <a:rPr lang="en-GB" sz="1000" dirty="0">
                <a:latin typeface="Arial" panose="020B0604020202020204" pitchFamily="34" charset="0"/>
                <a:cs typeface="Arial" panose="020B0604020202020204" pitchFamily="34" charset="0"/>
              </a:rPr>
              <a:t>==2016 &amp; </a:t>
            </a:r>
            <a:r>
              <a:rPr lang="en-GB" sz="1000" dirty="0" err="1">
                <a:latin typeface="Arial" panose="020B0604020202020204" pitchFamily="34" charset="0"/>
                <a:cs typeface="Arial" panose="020B0604020202020204" pitchFamily="34" charset="0"/>
              </a:rPr>
              <a:t>infestation_data$LIRAa</a:t>
            </a:r>
            <a:r>
              <a:rPr lang="en-GB" sz="1000" dirty="0">
                <a:latin typeface="Arial" panose="020B0604020202020204" pitchFamily="34" charset="0"/>
                <a:cs typeface="Arial" panose="020B0604020202020204" pitchFamily="34" charset="0"/>
              </a:rPr>
              <a:t>==3,]</a:t>
            </a:r>
          </a:p>
          <a:p>
            <a:r>
              <a:rPr lang="en-GB" sz="1000" dirty="0">
                <a:latin typeface="Arial" panose="020B0604020202020204" pitchFamily="34" charset="0"/>
                <a:cs typeface="Arial" panose="020B0604020202020204" pitchFamily="34" charset="0"/>
              </a:rPr>
              <a:t>Lira2017_1 &lt;- </a:t>
            </a:r>
            <a:r>
              <a:rPr lang="en-GB" sz="1000" dirty="0" err="1">
                <a:latin typeface="Arial" panose="020B0604020202020204" pitchFamily="34" charset="0"/>
                <a:cs typeface="Arial" panose="020B0604020202020204" pitchFamily="34" charset="0"/>
              </a:rPr>
              <a:t>infestation_data</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infestation_data$Year</a:t>
            </a:r>
            <a:r>
              <a:rPr lang="en-GB" sz="1000" dirty="0">
                <a:latin typeface="Arial" panose="020B0604020202020204" pitchFamily="34" charset="0"/>
                <a:cs typeface="Arial" panose="020B0604020202020204" pitchFamily="34" charset="0"/>
              </a:rPr>
              <a:t>==2017 &amp; </a:t>
            </a:r>
            <a:r>
              <a:rPr lang="en-GB" sz="1000" dirty="0" err="1">
                <a:latin typeface="Arial" panose="020B0604020202020204" pitchFamily="34" charset="0"/>
                <a:cs typeface="Arial" panose="020B0604020202020204" pitchFamily="34" charset="0"/>
              </a:rPr>
              <a:t>infestation_data$LIRAa</a:t>
            </a:r>
            <a:r>
              <a:rPr lang="en-GB" sz="1000" dirty="0">
                <a:latin typeface="Arial" panose="020B0604020202020204" pitchFamily="34" charset="0"/>
                <a:cs typeface="Arial" panose="020B0604020202020204" pitchFamily="34" charset="0"/>
              </a:rPr>
              <a:t>==1,]</a:t>
            </a:r>
          </a:p>
          <a:p>
            <a:r>
              <a:rPr lang="en-GB" sz="1000" dirty="0">
                <a:latin typeface="Arial" panose="020B0604020202020204" pitchFamily="34" charset="0"/>
                <a:cs typeface="Arial" panose="020B0604020202020204" pitchFamily="34" charset="0"/>
              </a:rPr>
              <a:t>Lira2017_2 &lt;- </a:t>
            </a:r>
            <a:r>
              <a:rPr lang="en-GB" sz="1000" dirty="0" err="1">
                <a:latin typeface="Arial" panose="020B0604020202020204" pitchFamily="34" charset="0"/>
                <a:cs typeface="Arial" panose="020B0604020202020204" pitchFamily="34" charset="0"/>
              </a:rPr>
              <a:t>infestation_data</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infestation_data$Year</a:t>
            </a:r>
            <a:r>
              <a:rPr lang="en-GB" sz="1000" dirty="0">
                <a:latin typeface="Arial" panose="020B0604020202020204" pitchFamily="34" charset="0"/>
                <a:cs typeface="Arial" panose="020B0604020202020204" pitchFamily="34" charset="0"/>
              </a:rPr>
              <a:t>==2017 &amp; </a:t>
            </a:r>
            <a:r>
              <a:rPr lang="en-GB" sz="1000" dirty="0" err="1">
                <a:latin typeface="Arial" panose="020B0604020202020204" pitchFamily="34" charset="0"/>
                <a:cs typeface="Arial" panose="020B0604020202020204" pitchFamily="34" charset="0"/>
              </a:rPr>
              <a:t>infestation_data$LIRAa</a:t>
            </a:r>
            <a:r>
              <a:rPr lang="en-GB" sz="1000" dirty="0">
                <a:latin typeface="Arial" panose="020B0604020202020204" pitchFamily="34" charset="0"/>
                <a:cs typeface="Arial" panose="020B0604020202020204" pitchFamily="34" charset="0"/>
              </a:rPr>
              <a:t>==2,]</a:t>
            </a:r>
          </a:p>
          <a:p>
            <a:r>
              <a:rPr lang="en-GB" sz="1000" dirty="0">
                <a:latin typeface="Arial" panose="020B0604020202020204" pitchFamily="34" charset="0"/>
                <a:cs typeface="Arial" panose="020B0604020202020204" pitchFamily="34" charset="0"/>
              </a:rPr>
              <a:t>Lira2017_3 &lt;- </a:t>
            </a:r>
            <a:r>
              <a:rPr lang="en-GB" sz="1000" dirty="0" err="1">
                <a:latin typeface="Arial" panose="020B0604020202020204" pitchFamily="34" charset="0"/>
                <a:cs typeface="Arial" panose="020B0604020202020204" pitchFamily="34" charset="0"/>
              </a:rPr>
              <a:t>infestation_data</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infestation_data$Year</a:t>
            </a:r>
            <a:r>
              <a:rPr lang="en-GB" sz="1000" dirty="0">
                <a:latin typeface="Arial" panose="020B0604020202020204" pitchFamily="34" charset="0"/>
                <a:cs typeface="Arial" panose="020B0604020202020204" pitchFamily="34" charset="0"/>
              </a:rPr>
              <a:t>==2017 &amp; </a:t>
            </a:r>
            <a:r>
              <a:rPr lang="en-GB" sz="1000" dirty="0" err="1">
                <a:latin typeface="Arial" panose="020B0604020202020204" pitchFamily="34" charset="0"/>
                <a:cs typeface="Arial" panose="020B0604020202020204" pitchFamily="34" charset="0"/>
              </a:rPr>
              <a:t>infestation_data$LIRAa</a:t>
            </a:r>
            <a:r>
              <a:rPr lang="en-GB" sz="1000" dirty="0">
                <a:latin typeface="Arial" panose="020B0604020202020204" pitchFamily="34" charset="0"/>
                <a:cs typeface="Arial" panose="020B0604020202020204" pitchFamily="34" charset="0"/>
              </a:rPr>
              <a:t>==3,]</a:t>
            </a:r>
          </a:p>
          <a:p>
            <a:endParaRPr lang="en-GB" sz="1000" dirty="0">
              <a:latin typeface="Arial" panose="020B0604020202020204" pitchFamily="34" charset="0"/>
              <a:cs typeface="Arial" panose="020B0604020202020204" pitchFamily="34" charset="0"/>
            </a:endParaRPr>
          </a:p>
          <a:p>
            <a:r>
              <a:rPr lang="en-GB" sz="1000" dirty="0">
                <a:latin typeface="Arial" panose="020B0604020202020204" pitchFamily="34" charset="0"/>
                <a:cs typeface="Arial" panose="020B0604020202020204" pitchFamily="34" charset="0"/>
              </a:rPr>
              <a:t># for Lira2016_2</a:t>
            </a:r>
          </a:p>
          <a:p>
            <a:r>
              <a:rPr lang="en-GB" sz="1000" dirty="0">
                <a:latin typeface="Arial" panose="020B0604020202020204" pitchFamily="34" charset="0"/>
                <a:cs typeface="Arial" panose="020B0604020202020204" pitchFamily="34" charset="0"/>
              </a:rPr>
              <a:t>y=Lira2016_2$InfestedNum</a:t>
            </a:r>
          </a:p>
          <a:p>
            <a:r>
              <a:rPr lang="en-GB" sz="1000" dirty="0">
                <a:latin typeface="Arial" panose="020B0604020202020204" pitchFamily="34" charset="0"/>
                <a:cs typeface="Arial" panose="020B0604020202020204" pitchFamily="34" charset="0"/>
              </a:rPr>
              <a:t>x=Lira2016_2[,c(11,12,13,15)]</a:t>
            </a:r>
          </a:p>
          <a:p>
            <a:r>
              <a:rPr lang="en-GB" sz="1000" dirty="0">
                <a:latin typeface="Arial" panose="020B0604020202020204" pitchFamily="34" charset="0"/>
                <a:cs typeface="Arial" panose="020B0604020202020204" pitchFamily="34" charset="0"/>
              </a:rPr>
              <a:t>e=Lira2016_2$Expected</a:t>
            </a:r>
          </a:p>
          <a:p>
            <a:endParaRPr lang="en-GB" sz="1000" dirty="0">
              <a:latin typeface="Arial" panose="020B0604020202020204" pitchFamily="34" charset="0"/>
              <a:cs typeface="Arial" panose="020B0604020202020204" pitchFamily="34" charset="0"/>
            </a:endParaRPr>
          </a:p>
          <a:p>
            <a:r>
              <a:rPr lang="en-GB" sz="1000" dirty="0">
                <a:latin typeface="Arial" panose="020B0604020202020204" pitchFamily="34" charset="0"/>
                <a:cs typeface="Arial" panose="020B0604020202020204" pitchFamily="34" charset="0"/>
              </a:rPr>
              <a:t>stan.dataset.update1 &lt;- list(N=n, </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node1=nod1, node2=nod2, Y=y, X=x, K=length(x), Offset=e)</a:t>
            </a:r>
          </a:p>
          <a:p>
            <a:endParaRPr lang="en-GB" sz="1000" dirty="0">
              <a:latin typeface="Arial" panose="020B0604020202020204" pitchFamily="34" charset="0"/>
              <a:cs typeface="Arial" panose="020B0604020202020204" pitchFamily="34" charset="0"/>
            </a:endParaRPr>
          </a:p>
          <a:p>
            <a:r>
              <a:rPr lang="en-GB" sz="1000" dirty="0">
                <a:latin typeface="Arial" panose="020B0604020202020204" pitchFamily="34" charset="0"/>
                <a:cs typeface="Arial" panose="020B0604020202020204" pitchFamily="34" charset="0"/>
              </a:rPr>
              <a:t># apply updating to next dataset based on posterior estimates from last model</a:t>
            </a:r>
          </a:p>
          <a:p>
            <a:r>
              <a:rPr lang="en-GB" sz="1000" dirty="0">
                <a:latin typeface="Arial" panose="020B0604020202020204" pitchFamily="34" charset="0"/>
                <a:cs typeface="Arial" panose="020B0604020202020204" pitchFamily="34" charset="0"/>
              </a:rPr>
              <a:t>Bayesian.model.update1 = stan(fit=</a:t>
            </a:r>
            <a:r>
              <a:rPr lang="en-GB" sz="1000" b="1" dirty="0" err="1">
                <a:highlight>
                  <a:srgbClr val="D6D6D6"/>
                </a:highlight>
                <a:latin typeface="Arial" panose="020B0604020202020204" pitchFamily="34" charset="0"/>
                <a:cs typeface="Arial" panose="020B0604020202020204" pitchFamily="34" charset="0"/>
              </a:rPr>
              <a:t>Bayesian.model.baseline</a:t>
            </a:r>
            <a:r>
              <a:rPr lang="en-GB" sz="1000" dirty="0">
                <a:latin typeface="Arial" panose="020B0604020202020204" pitchFamily="34" charset="0"/>
                <a:cs typeface="Arial" panose="020B0604020202020204" pitchFamily="34" charset="0"/>
              </a:rPr>
              <a:t>,  data=</a:t>
            </a:r>
            <a:r>
              <a:rPr lang="en-GB" sz="1000" b="1" dirty="0">
                <a:highlight>
                  <a:srgbClr val="D6D6D6"/>
                </a:highlight>
                <a:latin typeface="Arial" panose="020B0604020202020204" pitchFamily="34" charset="0"/>
                <a:cs typeface="Arial" panose="020B0604020202020204" pitchFamily="34" charset="0"/>
              </a:rPr>
              <a:t>stan.dataset.update1</a:t>
            </a:r>
            <a:r>
              <a:rPr lang="en-GB" sz="1000" dirty="0">
                <a:latin typeface="Arial" panose="020B0604020202020204" pitchFamily="34" charset="0"/>
                <a:cs typeface="Arial" panose="020B0604020202020204" pitchFamily="34" charset="0"/>
              </a:rPr>
              <a:t>, </a:t>
            </a:r>
            <a:r>
              <a:rPr lang="en-GB" sz="1000" dirty="0" err="1">
                <a:latin typeface="Arial" panose="020B0604020202020204" pitchFamily="34" charset="0"/>
                <a:cs typeface="Arial" panose="020B0604020202020204" pitchFamily="34" charset="0"/>
              </a:rPr>
              <a:t>iter</a:t>
            </a:r>
            <a:r>
              <a:rPr lang="en-GB" sz="1000" dirty="0">
                <a:latin typeface="Arial" panose="020B0604020202020204" pitchFamily="34" charset="0"/>
                <a:cs typeface="Arial" panose="020B0604020202020204" pitchFamily="34" charset="0"/>
              </a:rPr>
              <a:t>=60000, chains=6, control = list(</a:t>
            </a:r>
            <a:r>
              <a:rPr lang="en-GB" sz="1000" dirty="0" err="1">
                <a:latin typeface="Arial" panose="020B0604020202020204" pitchFamily="34" charset="0"/>
                <a:cs typeface="Arial" panose="020B0604020202020204" pitchFamily="34" charset="0"/>
              </a:rPr>
              <a:t>max_treedepth</a:t>
            </a:r>
            <a:r>
              <a:rPr lang="en-GB" sz="1000" dirty="0">
                <a:latin typeface="Arial" panose="020B0604020202020204" pitchFamily="34" charset="0"/>
                <a:cs typeface="Arial" panose="020B0604020202020204" pitchFamily="34" charset="0"/>
              </a:rPr>
              <a:t> = 12), verbose = FALSE, seed = 72182605)</a:t>
            </a:r>
          </a:p>
          <a:p>
            <a:r>
              <a:rPr lang="en-GB" sz="1000" dirty="0">
                <a:latin typeface="Arial" panose="020B0604020202020204" pitchFamily="34" charset="0"/>
                <a:cs typeface="Arial" panose="020B0604020202020204" pitchFamily="34" charset="0"/>
              </a:rPr>
              <a:t># extract the results for tables and map</a:t>
            </a:r>
          </a:p>
          <a:p>
            <a:endParaRPr lang="en-GB" sz="1000" dirty="0">
              <a:latin typeface="Arial" panose="020B0604020202020204" pitchFamily="34" charset="0"/>
              <a:cs typeface="Arial" panose="020B0604020202020204" pitchFamily="34" charset="0"/>
            </a:endParaRPr>
          </a:p>
          <a:p>
            <a:r>
              <a:rPr lang="en-GB" sz="1000" dirty="0">
                <a:latin typeface="Arial" panose="020B0604020202020204" pitchFamily="34" charset="0"/>
                <a:cs typeface="Arial" panose="020B0604020202020204" pitchFamily="34" charset="0"/>
              </a:rPr>
              <a:t>### REPEAT</a:t>
            </a:r>
          </a:p>
          <a:p>
            <a:endParaRPr lang="en-GB" sz="1000" dirty="0">
              <a:latin typeface="Arial" panose="020B0604020202020204" pitchFamily="34" charset="0"/>
              <a:cs typeface="Arial" panose="020B0604020202020204" pitchFamily="34" charset="0"/>
            </a:endParaRPr>
          </a:p>
          <a:p>
            <a:r>
              <a:rPr lang="en-GB" sz="1000" dirty="0">
                <a:latin typeface="Arial" panose="020B0604020202020204" pitchFamily="34" charset="0"/>
                <a:cs typeface="Arial" panose="020B0604020202020204" pitchFamily="34" charset="0"/>
              </a:rPr>
              <a:t># for Lira2016_3</a:t>
            </a:r>
          </a:p>
          <a:p>
            <a:r>
              <a:rPr lang="en-GB" sz="1000" dirty="0">
                <a:latin typeface="Arial" panose="020B0604020202020204" pitchFamily="34" charset="0"/>
                <a:cs typeface="Arial" panose="020B0604020202020204" pitchFamily="34" charset="0"/>
              </a:rPr>
              <a:t>y=Lira2016_3$InfestedNum</a:t>
            </a:r>
          </a:p>
          <a:p>
            <a:r>
              <a:rPr lang="en-GB" sz="1000" dirty="0">
                <a:latin typeface="Arial" panose="020B0604020202020204" pitchFamily="34" charset="0"/>
                <a:cs typeface="Arial" panose="020B0604020202020204" pitchFamily="34" charset="0"/>
              </a:rPr>
              <a:t>x=Lira2016_3[,c(11,12,13,15)]</a:t>
            </a:r>
          </a:p>
          <a:p>
            <a:r>
              <a:rPr lang="en-GB" sz="1000" dirty="0">
                <a:latin typeface="Arial" panose="020B0604020202020204" pitchFamily="34" charset="0"/>
                <a:cs typeface="Arial" panose="020B0604020202020204" pitchFamily="34" charset="0"/>
              </a:rPr>
              <a:t>e=Lira2016_3$Expected</a:t>
            </a:r>
          </a:p>
          <a:p>
            <a:endParaRPr lang="en-GB" sz="1000" dirty="0">
              <a:latin typeface="Arial" panose="020B0604020202020204" pitchFamily="34" charset="0"/>
              <a:cs typeface="Arial" panose="020B0604020202020204" pitchFamily="34" charset="0"/>
            </a:endParaRPr>
          </a:p>
          <a:p>
            <a:r>
              <a:rPr lang="en-GB" sz="1000" dirty="0">
                <a:latin typeface="Arial" panose="020B0604020202020204" pitchFamily="34" charset="0"/>
                <a:cs typeface="Arial" panose="020B0604020202020204" pitchFamily="34" charset="0"/>
              </a:rPr>
              <a:t>stan.dataset.update2 &lt;- list(N=n, </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node1=nod1, node2=nod2, Y=y, X=x, K=length(x), Offset=e)</a:t>
            </a:r>
          </a:p>
          <a:p>
            <a:endParaRPr lang="en-GB" sz="1000" dirty="0">
              <a:latin typeface="Arial" panose="020B0604020202020204" pitchFamily="34" charset="0"/>
              <a:cs typeface="Arial" panose="020B0604020202020204" pitchFamily="34" charset="0"/>
            </a:endParaRPr>
          </a:p>
          <a:p>
            <a:r>
              <a:rPr lang="en-GB" sz="1000" dirty="0">
                <a:latin typeface="Arial" panose="020B0604020202020204" pitchFamily="34" charset="0"/>
                <a:cs typeface="Arial" panose="020B0604020202020204" pitchFamily="34" charset="0"/>
              </a:rPr>
              <a:t># again, apply updating to next dataset based on posterior estimates from last model</a:t>
            </a:r>
          </a:p>
          <a:p>
            <a:r>
              <a:rPr lang="en-GB" sz="1000" dirty="0">
                <a:latin typeface="Arial" panose="020B0604020202020204" pitchFamily="34" charset="0"/>
                <a:cs typeface="Arial" panose="020B0604020202020204" pitchFamily="34" charset="0"/>
              </a:rPr>
              <a:t>Bayesian.model.update2 = stan(fit=</a:t>
            </a:r>
            <a:r>
              <a:rPr lang="en-GB" sz="1000" b="1" dirty="0">
                <a:highlight>
                  <a:srgbClr val="D6D6D6"/>
                </a:highlight>
                <a:latin typeface="Arial" panose="020B0604020202020204" pitchFamily="34" charset="0"/>
                <a:cs typeface="Arial" panose="020B0604020202020204" pitchFamily="34" charset="0"/>
              </a:rPr>
              <a:t>Bayesian.model.update1</a:t>
            </a:r>
            <a:r>
              <a:rPr lang="en-GB" sz="1000" dirty="0">
                <a:latin typeface="Arial" panose="020B0604020202020204" pitchFamily="34" charset="0"/>
                <a:cs typeface="Arial" panose="020B0604020202020204" pitchFamily="34" charset="0"/>
              </a:rPr>
              <a:t>,  data=</a:t>
            </a:r>
            <a:r>
              <a:rPr lang="en-GB" sz="1000" b="1" dirty="0">
                <a:highlight>
                  <a:srgbClr val="D6D6D6"/>
                </a:highlight>
                <a:latin typeface="Arial" panose="020B0604020202020204" pitchFamily="34" charset="0"/>
                <a:cs typeface="Arial" panose="020B0604020202020204" pitchFamily="34" charset="0"/>
              </a:rPr>
              <a:t>stan.dataset.update2</a:t>
            </a:r>
            <a:r>
              <a:rPr lang="en-GB" sz="1000" dirty="0">
                <a:latin typeface="Arial" panose="020B0604020202020204" pitchFamily="34" charset="0"/>
                <a:cs typeface="Arial" panose="020B0604020202020204" pitchFamily="34" charset="0"/>
              </a:rPr>
              <a:t>, </a:t>
            </a:r>
            <a:r>
              <a:rPr lang="en-GB" sz="1000" dirty="0" err="1">
                <a:latin typeface="Arial" panose="020B0604020202020204" pitchFamily="34" charset="0"/>
                <a:cs typeface="Arial" panose="020B0604020202020204" pitchFamily="34" charset="0"/>
              </a:rPr>
              <a:t>iter</a:t>
            </a:r>
            <a:r>
              <a:rPr lang="en-GB" sz="1000" dirty="0">
                <a:latin typeface="Arial" panose="020B0604020202020204" pitchFamily="34" charset="0"/>
                <a:cs typeface="Arial" panose="020B0604020202020204" pitchFamily="34" charset="0"/>
              </a:rPr>
              <a:t>=60000, chains=6, control = list(</a:t>
            </a:r>
            <a:r>
              <a:rPr lang="en-GB" sz="1000" dirty="0" err="1">
                <a:latin typeface="Arial" panose="020B0604020202020204" pitchFamily="34" charset="0"/>
                <a:cs typeface="Arial" panose="020B0604020202020204" pitchFamily="34" charset="0"/>
              </a:rPr>
              <a:t>max_treedepth</a:t>
            </a:r>
            <a:r>
              <a:rPr lang="en-GB" sz="1000" dirty="0">
                <a:latin typeface="Arial" panose="020B0604020202020204" pitchFamily="34" charset="0"/>
                <a:cs typeface="Arial" panose="020B0604020202020204" pitchFamily="34" charset="0"/>
              </a:rPr>
              <a:t> = 12), verbose = FALSE, seed = 72182605)</a:t>
            </a:r>
          </a:p>
          <a:p>
            <a:r>
              <a:rPr lang="en-GB" sz="1000" dirty="0">
                <a:latin typeface="Arial" panose="020B0604020202020204" pitchFamily="34" charset="0"/>
                <a:cs typeface="Arial" panose="020B0604020202020204" pitchFamily="34" charset="0"/>
              </a:rPr>
              <a:t># extract the results for tables and map</a:t>
            </a:r>
          </a:p>
          <a:p>
            <a:endParaRPr lang="en-GB" sz="1000" dirty="0">
              <a:latin typeface="Arial" panose="020B0604020202020204" pitchFamily="34" charset="0"/>
              <a:cs typeface="Arial" panose="020B0604020202020204" pitchFamily="34" charset="0"/>
            </a:endParaRPr>
          </a:p>
          <a:p>
            <a:r>
              <a:rPr lang="en-GB" sz="1000" dirty="0">
                <a:latin typeface="Arial" panose="020B0604020202020204" pitchFamily="34" charset="0"/>
                <a:cs typeface="Arial" panose="020B0604020202020204" pitchFamily="34" charset="0"/>
              </a:rPr>
              <a:t>### RINSE AND REPEAT UNTIL ALL DATASETS ARE COMPLETED</a:t>
            </a:r>
          </a:p>
        </p:txBody>
      </p:sp>
      <p:sp>
        <p:nvSpPr>
          <p:cNvPr id="6" name="TextBox 5">
            <a:extLst>
              <a:ext uri="{FF2B5EF4-FFF2-40B4-BE49-F238E27FC236}">
                <a16:creationId xmlns:a16="http://schemas.microsoft.com/office/drawing/2014/main" id="{D39356B8-6874-F45A-14C4-C27CA88FD31A}"/>
              </a:ext>
            </a:extLst>
          </p:cNvPr>
          <p:cNvSpPr txBox="1"/>
          <p:nvPr/>
        </p:nvSpPr>
        <p:spPr>
          <a:xfrm>
            <a:off x="7149986" y="1368200"/>
            <a:ext cx="4502014" cy="954107"/>
          </a:xfrm>
          <a:prstGeom prst="rect">
            <a:avLst/>
          </a:prstGeom>
          <a:solidFill>
            <a:schemeClr val="accent1"/>
          </a:solid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Note 1: We use this code to dataset that proceeds after the initial (Baseline) dataset. These are dataset which contain the new information once we keep repeating the survey over, and over again.</a:t>
            </a:r>
          </a:p>
        </p:txBody>
      </p:sp>
      <p:sp>
        <p:nvSpPr>
          <p:cNvPr id="7" name="TextBox 6">
            <a:extLst>
              <a:ext uri="{FF2B5EF4-FFF2-40B4-BE49-F238E27FC236}">
                <a16:creationId xmlns:a16="http://schemas.microsoft.com/office/drawing/2014/main" id="{480BB1BF-D3E0-03CA-23DF-2B5BC1C2349F}"/>
              </a:ext>
            </a:extLst>
          </p:cNvPr>
          <p:cNvSpPr txBox="1"/>
          <p:nvPr/>
        </p:nvSpPr>
        <p:spPr>
          <a:xfrm>
            <a:off x="7149986" y="3796672"/>
            <a:ext cx="4502014" cy="954107"/>
          </a:xfrm>
          <a:prstGeom prst="rect">
            <a:avLst/>
          </a:prstGeom>
          <a:solidFill>
            <a:schemeClr val="accent1"/>
          </a:solid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Note 2: We take the model fit from previous model (baseline model) and use the parameters to calibrate as priors and use the new wave of data to update the results for the first time. </a:t>
            </a:r>
          </a:p>
        </p:txBody>
      </p:sp>
      <p:sp>
        <p:nvSpPr>
          <p:cNvPr id="8" name="TextBox 7">
            <a:extLst>
              <a:ext uri="{FF2B5EF4-FFF2-40B4-BE49-F238E27FC236}">
                <a16:creationId xmlns:a16="http://schemas.microsoft.com/office/drawing/2014/main" id="{B5B6D41C-8B9F-6D67-F9FA-3E732A19DE3C}"/>
              </a:ext>
            </a:extLst>
          </p:cNvPr>
          <p:cNvSpPr txBox="1"/>
          <p:nvPr/>
        </p:nvSpPr>
        <p:spPr>
          <a:xfrm>
            <a:off x="7149986" y="5793937"/>
            <a:ext cx="4502014" cy="954107"/>
          </a:xfrm>
          <a:prstGeom prst="rect">
            <a:avLst/>
          </a:prstGeom>
          <a:solidFill>
            <a:schemeClr val="accent1"/>
          </a:solid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Note 3: We take the model fit from previous model (1</a:t>
            </a:r>
            <a:r>
              <a:rPr lang="en-GB" sz="1400"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GB" sz="1400" dirty="0">
                <a:latin typeface="Helvetica Neue" panose="02000503000000020004" pitchFamily="2" charset="0"/>
                <a:ea typeface="Helvetica Neue" panose="02000503000000020004" pitchFamily="2" charset="0"/>
                <a:cs typeface="Helvetica Neue" panose="02000503000000020004" pitchFamily="2" charset="0"/>
              </a:rPr>
              <a:t> updated model) and use its parameters to calibrate as priors again, and use the new wave of data to update the results a second time – we rinse and repeat… </a:t>
            </a:r>
          </a:p>
        </p:txBody>
      </p:sp>
    </p:spTree>
    <p:extLst>
      <p:ext uri="{BB962C8B-B14F-4D97-AF65-F5344CB8AC3E}">
        <p14:creationId xmlns:p14="http://schemas.microsoft.com/office/powerpoint/2010/main" val="423070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3B5B9415-1A92-AE79-A403-1E5DCE4DDDC2}"/>
              </a:ext>
            </a:extLst>
          </p:cNvPr>
          <p:cNvPicPr>
            <a:picLocks noChangeAspect="1"/>
          </p:cNvPicPr>
          <p:nvPr/>
        </p:nvPicPr>
        <p:blipFill>
          <a:blip r:embed="rId3"/>
          <a:stretch>
            <a:fillRect/>
          </a:stretch>
        </p:blipFill>
        <p:spPr>
          <a:xfrm>
            <a:off x="453071" y="1348397"/>
            <a:ext cx="11285857" cy="3775375"/>
          </a:xfrm>
          <a:prstGeom prst="rect">
            <a:avLst/>
          </a:prstGeom>
        </p:spPr>
      </p:pic>
      <p:sp>
        <p:nvSpPr>
          <p:cNvPr id="6" name="TextBox 5">
            <a:extLst>
              <a:ext uri="{FF2B5EF4-FFF2-40B4-BE49-F238E27FC236}">
                <a16:creationId xmlns:a16="http://schemas.microsoft.com/office/drawing/2014/main" id="{87021F92-A964-E0D4-C0EA-E9C989D40D90}"/>
              </a:ext>
            </a:extLst>
          </p:cNvPr>
          <p:cNvSpPr txBox="1"/>
          <p:nvPr/>
        </p:nvSpPr>
        <p:spPr>
          <a:xfrm>
            <a:off x="453071" y="468084"/>
            <a:ext cx="11495916"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Table results illustrates the overall association between environmental, climate and anthropogenic factors and risk of infestation in Campina Grande. </a:t>
            </a:r>
          </a:p>
        </p:txBody>
      </p:sp>
      <p:sp>
        <p:nvSpPr>
          <p:cNvPr id="7" name="TextBox 6">
            <a:extLst>
              <a:ext uri="{FF2B5EF4-FFF2-40B4-BE49-F238E27FC236}">
                <a16:creationId xmlns:a16="http://schemas.microsoft.com/office/drawing/2014/main" id="{0267807A-E0DF-A69D-8F52-C450370D9728}"/>
              </a:ext>
            </a:extLst>
          </p:cNvPr>
          <p:cNvSpPr txBox="1"/>
          <p:nvPr/>
        </p:nvSpPr>
        <p:spPr>
          <a:xfrm>
            <a:off x="453071" y="5357754"/>
            <a:ext cx="11495916"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RR: Relative risks</a:t>
            </a:r>
          </a:p>
          <a:p>
            <a:r>
              <a:rPr lang="en-GB" b="1" dirty="0" err="1">
                <a:latin typeface="Helvetica Neue" panose="02000503000000020004" pitchFamily="2" charset="0"/>
                <a:ea typeface="Helvetica Neue" panose="02000503000000020004" pitchFamily="2" charset="0"/>
                <a:cs typeface="Helvetica Neue" panose="02000503000000020004" pitchFamily="2" charset="0"/>
              </a:rPr>
              <a:t>Pr</a:t>
            </a:r>
            <a:r>
              <a:rPr lang="en-GB" b="1" dirty="0">
                <a:latin typeface="Helvetica Neue" panose="02000503000000020004" pitchFamily="2" charset="0"/>
                <a:ea typeface="Helvetica Neue" panose="02000503000000020004" pitchFamily="2" charset="0"/>
                <a:cs typeface="Helvetica Neue" panose="02000503000000020004" pitchFamily="2" charset="0"/>
              </a:rPr>
              <a:t>(RR &gt; 1): Exceedance probabilities (the probability that RR being greater than 1)  </a:t>
            </a:r>
          </a:p>
        </p:txBody>
      </p:sp>
      <p:sp>
        <p:nvSpPr>
          <p:cNvPr id="3" name="TextBox 2">
            <a:extLst>
              <a:ext uri="{FF2B5EF4-FFF2-40B4-BE49-F238E27FC236}">
                <a16:creationId xmlns:a16="http://schemas.microsoft.com/office/drawing/2014/main" id="{71A2CAF9-28F2-2698-D5A4-762462AE4045}"/>
              </a:ext>
            </a:extLst>
          </p:cNvPr>
          <p:cNvSpPr txBox="1"/>
          <p:nvPr/>
        </p:nvSpPr>
        <p:spPr>
          <a:xfrm>
            <a:off x="2827216" y="1366268"/>
            <a:ext cx="2197788" cy="246221"/>
          </a:xfrm>
          <a:prstGeom prst="rect">
            <a:avLst/>
          </a:prstGeom>
          <a:solidFill>
            <a:schemeClr val="accent1"/>
          </a:solidFill>
          <a:ln>
            <a:solidFill>
              <a:schemeClr val="accent1"/>
            </a:solidFill>
          </a:ln>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Baseline</a:t>
            </a:r>
          </a:p>
        </p:txBody>
      </p:sp>
      <p:sp>
        <p:nvSpPr>
          <p:cNvPr id="4" name="TextBox 3">
            <a:extLst>
              <a:ext uri="{FF2B5EF4-FFF2-40B4-BE49-F238E27FC236}">
                <a16:creationId xmlns:a16="http://schemas.microsoft.com/office/drawing/2014/main" id="{358D987E-C498-0C14-8B63-E92E3195EDE2}"/>
              </a:ext>
            </a:extLst>
          </p:cNvPr>
          <p:cNvSpPr txBox="1"/>
          <p:nvPr/>
        </p:nvSpPr>
        <p:spPr>
          <a:xfrm>
            <a:off x="6148549" y="1366268"/>
            <a:ext cx="2192534" cy="246221"/>
          </a:xfrm>
          <a:prstGeom prst="rect">
            <a:avLst/>
          </a:prstGeom>
          <a:solidFill>
            <a:schemeClr val="accent1"/>
          </a:solidFill>
          <a:ln>
            <a:solidFill>
              <a:schemeClr val="accent1"/>
            </a:solidFill>
          </a:ln>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Updated from 2016’s LIRAa 1</a:t>
            </a:r>
          </a:p>
        </p:txBody>
      </p:sp>
      <p:sp>
        <p:nvSpPr>
          <p:cNvPr id="9" name="TextBox 8">
            <a:extLst>
              <a:ext uri="{FF2B5EF4-FFF2-40B4-BE49-F238E27FC236}">
                <a16:creationId xmlns:a16="http://schemas.microsoft.com/office/drawing/2014/main" id="{76DE2DCD-AD08-68AD-D5AD-475862F69D4E}"/>
              </a:ext>
            </a:extLst>
          </p:cNvPr>
          <p:cNvSpPr txBox="1"/>
          <p:nvPr/>
        </p:nvSpPr>
        <p:spPr>
          <a:xfrm>
            <a:off x="9464628" y="1366268"/>
            <a:ext cx="2192534" cy="246221"/>
          </a:xfrm>
          <a:prstGeom prst="rect">
            <a:avLst/>
          </a:prstGeom>
          <a:solidFill>
            <a:schemeClr val="accent1"/>
          </a:solidFill>
          <a:ln>
            <a:solidFill>
              <a:schemeClr val="accent1"/>
            </a:solidFill>
          </a:ln>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Updated from 2016’s LIRAa 1 &amp; 2</a:t>
            </a:r>
          </a:p>
        </p:txBody>
      </p:sp>
      <p:sp>
        <p:nvSpPr>
          <p:cNvPr id="10" name="TextBox 9">
            <a:extLst>
              <a:ext uri="{FF2B5EF4-FFF2-40B4-BE49-F238E27FC236}">
                <a16:creationId xmlns:a16="http://schemas.microsoft.com/office/drawing/2014/main" id="{A0C89346-A34E-8A93-3313-716CEB06B619}"/>
              </a:ext>
            </a:extLst>
          </p:cNvPr>
          <p:cNvSpPr txBox="1"/>
          <p:nvPr/>
        </p:nvSpPr>
        <p:spPr>
          <a:xfrm>
            <a:off x="2632840" y="3328973"/>
            <a:ext cx="2423763" cy="246221"/>
          </a:xfrm>
          <a:prstGeom prst="rect">
            <a:avLst/>
          </a:prstGeom>
          <a:solidFill>
            <a:schemeClr val="accent1"/>
          </a:solidFill>
          <a:ln>
            <a:solidFill>
              <a:schemeClr val="accent1"/>
            </a:solidFill>
          </a:ln>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Updated from 2016’s LIRAa 1, 2 &amp; 3</a:t>
            </a:r>
          </a:p>
        </p:txBody>
      </p:sp>
      <p:sp>
        <p:nvSpPr>
          <p:cNvPr id="11" name="TextBox 10">
            <a:extLst>
              <a:ext uri="{FF2B5EF4-FFF2-40B4-BE49-F238E27FC236}">
                <a16:creationId xmlns:a16="http://schemas.microsoft.com/office/drawing/2014/main" id="{2FAEC14F-ABF1-32A0-F66D-58528D1C8F64}"/>
              </a:ext>
            </a:extLst>
          </p:cNvPr>
          <p:cNvSpPr txBox="1"/>
          <p:nvPr/>
        </p:nvSpPr>
        <p:spPr>
          <a:xfrm>
            <a:off x="5923517" y="3163817"/>
            <a:ext cx="2423763" cy="400110"/>
          </a:xfrm>
          <a:prstGeom prst="rect">
            <a:avLst/>
          </a:prstGeom>
          <a:solidFill>
            <a:schemeClr val="accent1"/>
          </a:solidFill>
          <a:ln>
            <a:solidFill>
              <a:schemeClr val="accent1"/>
            </a:solidFill>
          </a:ln>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Updated from 2016’s LIRAa 1, 2 &amp; 3, and 2017’s LIRAa 1</a:t>
            </a:r>
          </a:p>
        </p:txBody>
      </p:sp>
      <p:sp>
        <p:nvSpPr>
          <p:cNvPr id="12" name="TextBox 11">
            <a:extLst>
              <a:ext uri="{FF2B5EF4-FFF2-40B4-BE49-F238E27FC236}">
                <a16:creationId xmlns:a16="http://schemas.microsoft.com/office/drawing/2014/main" id="{E53C5A5E-5DA5-61C9-ACF9-DB75044C59C5}"/>
              </a:ext>
            </a:extLst>
          </p:cNvPr>
          <p:cNvSpPr txBox="1"/>
          <p:nvPr/>
        </p:nvSpPr>
        <p:spPr>
          <a:xfrm>
            <a:off x="9228237" y="3159559"/>
            <a:ext cx="2423763" cy="400110"/>
          </a:xfrm>
          <a:prstGeom prst="rect">
            <a:avLst/>
          </a:prstGeom>
          <a:solidFill>
            <a:schemeClr val="accent1"/>
          </a:solidFill>
          <a:ln>
            <a:solidFill>
              <a:schemeClr val="accent1"/>
            </a:solidFill>
          </a:ln>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Updated from 2016’s LIRAa 1, 2 &amp; 3, and 2017’s LIRAa 1 and 2</a:t>
            </a:r>
          </a:p>
        </p:txBody>
      </p:sp>
      <p:sp>
        <p:nvSpPr>
          <p:cNvPr id="13" name="Slide Number Placeholder 3">
            <a:extLst>
              <a:ext uri="{FF2B5EF4-FFF2-40B4-BE49-F238E27FC236}">
                <a16:creationId xmlns:a16="http://schemas.microsoft.com/office/drawing/2014/main" id="{354897A3-A7E6-361D-4563-BCC778254F8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533687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Map&#10;&#10;Description automatically generated">
            <a:extLst>
              <a:ext uri="{FF2B5EF4-FFF2-40B4-BE49-F238E27FC236}">
                <a16:creationId xmlns:a16="http://schemas.microsoft.com/office/drawing/2014/main" id="{9F676102-EE68-2748-88C3-0A6FD5362273}"/>
              </a:ext>
            </a:extLst>
          </p:cNvPr>
          <p:cNvPicPr>
            <a:picLocks noChangeAspect="1"/>
          </p:cNvPicPr>
          <p:nvPr/>
        </p:nvPicPr>
        <p:blipFill rotWithShape="1">
          <a:blip r:embed="rId2"/>
          <a:srcRect l="2940" t="16937" r="15461" b="16937"/>
          <a:stretch/>
        </p:blipFill>
        <p:spPr>
          <a:xfrm>
            <a:off x="6301946" y="1277222"/>
            <a:ext cx="4252926" cy="3504843"/>
          </a:xfrm>
          <a:prstGeom prst="rect">
            <a:avLst/>
          </a:prstGeom>
          <a:ln>
            <a:solidFill>
              <a:schemeClr val="tx1"/>
            </a:solidFill>
          </a:ln>
        </p:spPr>
      </p:pic>
      <p:pic>
        <p:nvPicPr>
          <p:cNvPr id="23" name="Picture 22" descr="Map&#10;&#10;Description automatically generated">
            <a:extLst>
              <a:ext uri="{FF2B5EF4-FFF2-40B4-BE49-F238E27FC236}">
                <a16:creationId xmlns:a16="http://schemas.microsoft.com/office/drawing/2014/main" id="{431F3DEA-9B64-1200-EBC5-A8B20D623E3C}"/>
              </a:ext>
            </a:extLst>
          </p:cNvPr>
          <p:cNvPicPr>
            <a:picLocks noChangeAspect="1"/>
          </p:cNvPicPr>
          <p:nvPr/>
        </p:nvPicPr>
        <p:blipFill rotWithShape="1">
          <a:blip r:embed="rId3"/>
          <a:srcRect l="2028" t="17272" r="15700" b="16602"/>
          <a:stretch/>
        </p:blipFill>
        <p:spPr>
          <a:xfrm>
            <a:off x="6927876" y="1759136"/>
            <a:ext cx="4287942" cy="3504843"/>
          </a:xfrm>
          <a:prstGeom prst="rect">
            <a:avLst/>
          </a:prstGeom>
          <a:ln>
            <a:solidFill>
              <a:schemeClr val="tx1"/>
            </a:solidFill>
          </a:ln>
        </p:spPr>
      </p:pic>
      <p:pic>
        <p:nvPicPr>
          <p:cNvPr id="25" name="Picture 24" descr="Map&#10;&#10;Description automatically generated">
            <a:extLst>
              <a:ext uri="{FF2B5EF4-FFF2-40B4-BE49-F238E27FC236}">
                <a16:creationId xmlns:a16="http://schemas.microsoft.com/office/drawing/2014/main" id="{5493AE3A-FD5B-BD9A-36A5-053460CFF7AE}"/>
              </a:ext>
            </a:extLst>
          </p:cNvPr>
          <p:cNvPicPr>
            <a:picLocks noChangeAspect="1"/>
          </p:cNvPicPr>
          <p:nvPr/>
        </p:nvPicPr>
        <p:blipFill rotWithShape="1">
          <a:blip r:embed="rId4"/>
          <a:srcRect l="2614" t="16707" r="15114" b="17167"/>
          <a:stretch/>
        </p:blipFill>
        <p:spPr>
          <a:xfrm>
            <a:off x="7615591" y="2241050"/>
            <a:ext cx="4287942" cy="3504843"/>
          </a:xfrm>
          <a:prstGeom prst="rect">
            <a:avLst/>
          </a:prstGeom>
          <a:ln>
            <a:solidFill>
              <a:schemeClr val="tx1"/>
            </a:solidFill>
          </a:ln>
        </p:spPr>
      </p:pic>
      <p:sp>
        <p:nvSpPr>
          <p:cNvPr id="26" name="TextBox 25">
            <a:extLst>
              <a:ext uri="{FF2B5EF4-FFF2-40B4-BE49-F238E27FC236}">
                <a16:creationId xmlns:a16="http://schemas.microsoft.com/office/drawing/2014/main" id="{802E6C81-F6F4-9486-FD7E-E90319596C54}"/>
              </a:ext>
            </a:extLst>
          </p:cNvPr>
          <p:cNvSpPr txBox="1"/>
          <p:nvPr/>
        </p:nvSpPr>
        <p:spPr>
          <a:xfrm>
            <a:off x="7553806" y="2248371"/>
            <a:ext cx="1309816" cy="307777"/>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LIRAa 3 2017</a:t>
            </a:r>
          </a:p>
        </p:txBody>
      </p:sp>
      <p:sp>
        <p:nvSpPr>
          <p:cNvPr id="27" name="TextBox 26">
            <a:extLst>
              <a:ext uri="{FF2B5EF4-FFF2-40B4-BE49-F238E27FC236}">
                <a16:creationId xmlns:a16="http://schemas.microsoft.com/office/drawing/2014/main" id="{EE055C45-AE32-CC9E-0782-BA6449CABF32}"/>
              </a:ext>
            </a:extLst>
          </p:cNvPr>
          <p:cNvSpPr txBox="1"/>
          <p:nvPr/>
        </p:nvSpPr>
        <p:spPr>
          <a:xfrm>
            <a:off x="6927876" y="1799050"/>
            <a:ext cx="1309816" cy="307777"/>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LIRAa 2 2017</a:t>
            </a:r>
          </a:p>
        </p:txBody>
      </p:sp>
      <p:sp>
        <p:nvSpPr>
          <p:cNvPr id="28" name="TextBox 27">
            <a:extLst>
              <a:ext uri="{FF2B5EF4-FFF2-40B4-BE49-F238E27FC236}">
                <a16:creationId xmlns:a16="http://schemas.microsoft.com/office/drawing/2014/main" id="{B880DC83-35B8-5816-71C0-CC1534596A31}"/>
              </a:ext>
            </a:extLst>
          </p:cNvPr>
          <p:cNvSpPr txBox="1"/>
          <p:nvPr/>
        </p:nvSpPr>
        <p:spPr>
          <a:xfrm>
            <a:off x="6301946" y="1284543"/>
            <a:ext cx="1309816" cy="307777"/>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LIRAa 1 2017</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2D00D42-DB2D-378C-714B-F131F7AE2849}"/>
                  </a:ext>
                </a:extLst>
              </p:cNvPr>
              <p:cNvSpPr txBox="1"/>
              <p:nvPr/>
            </p:nvSpPr>
            <p:spPr>
              <a:xfrm rot="21227519">
                <a:off x="5842686" y="1007203"/>
                <a:ext cx="7537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9" name="TextBox 28">
                <a:extLst>
                  <a:ext uri="{FF2B5EF4-FFF2-40B4-BE49-F238E27FC236}">
                    <a16:creationId xmlns:a16="http://schemas.microsoft.com/office/drawing/2014/main" id="{F2D00D42-DB2D-378C-714B-F131F7AE2849}"/>
                  </a:ext>
                </a:extLst>
              </p:cNvPr>
              <p:cNvSpPr txBox="1">
                <a:spLocks noRot="1" noChangeAspect="1" noMove="1" noResize="1" noEditPoints="1" noAdjustHandles="1" noChangeArrowheads="1" noChangeShapeType="1" noTextEdit="1"/>
              </p:cNvSpPr>
              <p:nvPr/>
            </p:nvSpPr>
            <p:spPr>
              <a:xfrm rot="21227519">
                <a:off x="5842686" y="1007203"/>
                <a:ext cx="753763"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44A4E21-274A-63B4-7F36-0C444C5D4AF1}"/>
                  </a:ext>
                </a:extLst>
              </p:cNvPr>
              <p:cNvSpPr txBox="1"/>
              <p:nvPr/>
            </p:nvSpPr>
            <p:spPr>
              <a:xfrm rot="21227519">
                <a:off x="5930424" y="4535613"/>
                <a:ext cx="5782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30" name="TextBox 29">
                <a:extLst>
                  <a:ext uri="{FF2B5EF4-FFF2-40B4-BE49-F238E27FC236}">
                    <a16:creationId xmlns:a16="http://schemas.microsoft.com/office/drawing/2014/main" id="{144A4E21-274A-63B4-7F36-0C444C5D4AF1}"/>
                  </a:ext>
                </a:extLst>
              </p:cNvPr>
              <p:cNvSpPr txBox="1">
                <a:spLocks noRot="1" noChangeAspect="1" noMove="1" noResize="1" noEditPoints="1" noAdjustHandles="1" noChangeArrowheads="1" noChangeShapeType="1" noTextEdit="1"/>
              </p:cNvSpPr>
              <p:nvPr/>
            </p:nvSpPr>
            <p:spPr>
              <a:xfrm rot="21227519">
                <a:off x="5930424" y="4535613"/>
                <a:ext cx="578284"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F4339C5-EE59-F85A-FECB-6ABB3B093857}"/>
                  </a:ext>
                </a:extLst>
              </p:cNvPr>
              <p:cNvSpPr txBox="1"/>
              <p:nvPr/>
            </p:nvSpPr>
            <p:spPr>
              <a:xfrm rot="21227519">
                <a:off x="10113823" y="1007202"/>
                <a:ext cx="7537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31" name="TextBox 30">
                <a:extLst>
                  <a:ext uri="{FF2B5EF4-FFF2-40B4-BE49-F238E27FC236}">
                    <a16:creationId xmlns:a16="http://schemas.microsoft.com/office/drawing/2014/main" id="{9F4339C5-EE59-F85A-FECB-6ABB3B093857}"/>
                  </a:ext>
                </a:extLst>
              </p:cNvPr>
              <p:cNvSpPr txBox="1">
                <a:spLocks noRot="1" noChangeAspect="1" noMove="1" noResize="1" noEditPoints="1" noAdjustHandles="1" noChangeArrowheads="1" noChangeShapeType="1" noTextEdit="1"/>
              </p:cNvSpPr>
              <p:nvPr/>
            </p:nvSpPr>
            <p:spPr>
              <a:xfrm rot="21227519">
                <a:off x="10113823" y="1007202"/>
                <a:ext cx="753763" cy="369332"/>
              </a:xfrm>
              <a:prstGeom prst="rect">
                <a:avLst/>
              </a:prstGeom>
              <a:blipFill>
                <a:blip r:embed="rId7"/>
                <a:stretch>
                  <a:fillRect/>
                </a:stretch>
              </a:blipFill>
            </p:spPr>
            <p:txBody>
              <a:bodyPr/>
              <a:lstStyle/>
              <a:p>
                <a:r>
                  <a:rPr lang="en-GB">
                    <a:noFill/>
                  </a:rPr>
                  <a:t> </a:t>
                </a:r>
              </a:p>
            </p:txBody>
          </p:sp>
        </mc:Fallback>
      </mc:AlternateContent>
      <p:pic>
        <p:nvPicPr>
          <p:cNvPr id="34" name="Picture 33" descr="Diagram&#10;&#10;Description automatically generated">
            <a:extLst>
              <a:ext uri="{FF2B5EF4-FFF2-40B4-BE49-F238E27FC236}">
                <a16:creationId xmlns:a16="http://schemas.microsoft.com/office/drawing/2014/main" id="{3709EF99-4626-913D-6F7F-5250422A1F9C}"/>
              </a:ext>
            </a:extLst>
          </p:cNvPr>
          <p:cNvPicPr>
            <a:picLocks noChangeAspect="1"/>
          </p:cNvPicPr>
          <p:nvPr/>
        </p:nvPicPr>
        <p:blipFill rotWithShape="1">
          <a:blip r:embed="rId8"/>
          <a:srcRect t="16216" r="18021" b="16974"/>
          <a:stretch/>
        </p:blipFill>
        <p:spPr>
          <a:xfrm>
            <a:off x="322668" y="1310868"/>
            <a:ext cx="4329022" cy="3587800"/>
          </a:xfrm>
          <a:prstGeom prst="rect">
            <a:avLst/>
          </a:prstGeom>
          <a:ln>
            <a:solidFill>
              <a:schemeClr val="tx1"/>
            </a:solidFill>
          </a:ln>
        </p:spPr>
      </p:pic>
      <p:pic>
        <p:nvPicPr>
          <p:cNvPr id="36" name="Picture 35" descr="Diagram, map&#10;&#10;Description automatically generated">
            <a:extLst>
              <a:ext uri="{FF2B5EF4-FFF2-40B4-BE49-F238E27FC236}">
                <a16:creationId xmlns:a16="http://schemas.microsoft.com/office/drawing/2014/main" id="{24F1A2C9-C346-8635-556A-6BE652361BCF}"/>
              </a:ext>
            </a:extLst>
          </p:cNvPr>
          <p:cNvPicPr>
            <a:picLocks noChangeAspect="1"/>
          </p:cNvPicPr>
          <p:nvPr/>
        </p:nvPicPr>
        <p:blipFill rotWithShape="1">
          <a:blip r:embed="rId9"/>
          <a:srcRect t="16543" r="18021" b="16646"/>
          <a:stretch/>
        </p:blipFill>
        <p:spPr>
          <a:xfrm>
            <a:off x="941903" y="1721484"/>
            <a:ext cx="4329022" cy="3587800"/>
          </a:xfrm>
          <a:prstGeom prst="rect">
            <a:avLst/>
          </a:prstGeom>
          <a:ln>
            <a:solidFill>
              <a:schemeClr val="tx1"/>
            </a:solidFill>
          </a:ln>
        </p:spPr>
      </p:pic>
      <p:pic>
        <p:nvPicPr>
          <p:cNvPr id="38" name="Picture 37" descr="Diagram, map&#10;&#10;Description automatically generated">
            <a:extLst>
              <a:ext uri="{FF2B5EF4-FFF2-40B4-BE49-F238E27FC236}">
                <a16:creationId xmlns:a16="http://schemas.microsoft.com/office/drawing/2014/main" id="{2BAADA6E-5D32-E8F5-9F5E-18637799AA0B}"/>
              </a:ext>
            </a:extLst>
          </p:cNvPr>
          <p:cNvPicPr>
            <a:picLocks noChangeAspect="1"/>
          </p:cNvPicPr>
          <p:nvPr/>
        </p:nvPicPr>
        <p:blipFill rotWithShape="1">
          <a:blip r:embed="rId10"/>
          <a:srcRect t="16383" r="17130" b="16807"/>
          <a:stretch/>
        </p:blipFill>
        <p:spPr>
          <a:xfrm>
            <a:off x="1629618" y="2106827"/>
            <a:ext cx="4376054" cy="3587800"/>
          </a:xfrm>
          <a:prstGeom prst="rect">
            <a:avLst/>
          </a:prstGeom>
          <a:ln>
            <a:solidFill>
              <a:schemeClr val="tx1"/>
            </a:solidFill>
          </a:ln>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F22B79C-2123-45A3-92C1-A7DBAC7D732B}"/>
                  </a:ext>
                </a:extLst>
              </p:cNvPr>
              <p:cNvSpPr txBox="1"/>
              <p:nvPr/>
            </p:nvSpPr>
            <p:spPr>
              <a:xfrm rot="21227519">
                <a:off x="-46130" y="4646826"/>
                <a:ext cx="5782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39" name="TextBox 38">
                <a:extLst>
                  <a:ext uri="{FF2B5EF4-FFF2-40B4-BE49-F238E27FC236}">
                    <a16:creationId xmlns:a16="http://schemas.microsoft.com/office/drawing/2014/main" id="{2F22B79C-2123-45A3-92C1-A7DBAC7D732B}"/>
                  </a:ext>
                </a:extLst>
              </p:cNvPr>
              <p:cNvSpPr txBox="1">
                <a:spLocks noRot="1" noChangeAspect="1" noMove="1" noResize="1" noEditPoints="1" noAdjustHandles="1" noChangeArrowheads="1" noChangeShapeType="1" noTextEdit="1"/>
              </p:cNvSpPr>
              <p:nvPr/>
            </p:nvSpPr>
            <p:spPr>
              <a:xfrm rot="21227519">
                <a:off x="-46130" y="4646826"/>
                <a:ext cx="578284" cy="369332"/>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B87D9CA-DCDF-25D6-9F53-C00C7D0C09E3}"/>
                  </a:ext>
                </a:extLst>
              </p:cNvPr>
              <p:cNvSpPr txBox="1"/>
              <p:nvPr/>
            </p:nvSpPr>
            <p:spPr>
              <a:xfrm rot="21227519">
                <a:off x="-36975" y="1056629"/>
                <a:ext cx="5782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40" name="TextBox 39">
                <a:extLst>
                  <a:ext uri="{FF2B5EF4-FFF2-40B4-BE49-F238E27FC236}">
                    <a16:creationId xmlns:a16="http://schemas.microsoft.com/office/drawing/2014/main" id="{9B87D9CA-DCDF-25D6-9F53-C00C7D0C09E3}"/>
                  </a:ext>
                </a:extLst>
              </p:cNvPr>
              <p:cNvSpPr txBox="1">
                <a:spLocks noRot="1" noChangeAspect="1" noMove="1" noResize="1" noEditPoints="1" noAdjustHandles="1" noChangeArrowheads="1" noChangeShapeType="1" noTextEdit="1"/>
              </p:cNvSpPr>
              <p:nvPr/>
            </p:nvSpPr>
            <p:spPr>
              <a:xfrm rot="21227519">
                <a:off x="-36975" y="1056629"/>
                <a:ext cx="578284" cy="369332"/>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DA044B7-87B3-50AA-7411-FE99AEAD4903}"/>
                  </a:ext>
                </a:extLst>
              </p:cNvPr>
              <p:cNvSpPr txBox="1"/>
              <p:nvPr/>
            </p:nvSpPr>
            <p:spPr>
              <a:xfrm rot="21227519">
                <a:off x="4293634" y="1052060"/>
                <a:ext cx="5782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41" name="TextBox 40">
                <a:extLst>
                  <a:ext uri="{FF2B5EF4-FFF2-40B4-BE49-F238E27FC236}">
                    <a16:creationId xmlns:a16="http://schemas.microsoft.com/office/drawing/2014/main" id="{8DA044B7-87B3-50AA-7411-FE99AEAD4903}"/>
                  </a:ext>
                </a:extLst>
              </p:cNvPr>
              <p:cNvSpPr txBox="1">
                <a:spLocks noRot="1" noChangeAspect="1" noMove="1" noResize="1" noEditPoints="1" noAdjustHandles="1" noChangeArrowheads="1" noChangeShapeType="1" noTextEdit="1"/>
              </p:cNvSpPr>
              <p:nvPr/>
            </p:nvSpPr>
            <p:spPr>
              <a:xfrm rot="21227519">
                <a:off x="4293634" y="1052060"/>
                <a:ext cx="578284" cy="369332"/>
              </a:xfrm>
              <a:prstGeom prst="rect">
                <a:avLst/>
              </a:prstGeom>
              <a:blipFill>
                <a:blip r:embed="rId13"/>
                <a:stretch>
                  <a:fillRect/>
                </a:stretch>
              </a:blipFill>
            </p:spPr>
            <p:txBody>
              <a:bodyPr/>
              <a:lstStyle/>
              <a:p>
                <a:r>
                  <a:rPr lang="en-GB">
                    <a:noFill/>
                  </a:rPr>
                  <a:t> </a:t>
                </a:r>
              </a:p>
            </p:txBody>
          </p:sp>
        </mc:Fallback>
      </mc:AlternateContent>
      <p:sp>
        <p:nvSpPr>
          <p:cNvPr id="42" name="TextBox 41">
            <a:extLst>
              <a:ext uri="{FF2B5EF4-FFF2-40B4-BE49-F238E27FC236}">
                <a16:creationId xmlns:a16="http://schemas.microsoft.com/office/drawing/2014/main" id="{402D4E31-43AD-E397-689D-C9CAB9BB2C07}"/>
              </a:ext>
            </a:extLst>
          </p:cNvPr>
          <p:cNvSpPr txBox="1"/>
          <p:nvPr/>
        </p:nvSpPr>
        <p:spPr>
          <a:xfrm>
            <a:off x="1588429" y="2104411"/>
            <a:ext cx="1309816" cy="307777"/>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LIRAa 3 2017</a:t>
            </a:r>
          </a:p>
        </p:txBody>
      </p:sp>
      <p:sp>
        <p:nvSpPr>
          <p:cNvPr id="43" name="TextBox 42">
            <a:extLst>
              <a:ext uri="{FF2B5EF4-FFF2-40B4-BE49-F238E27FC236}">
                <a16:creationId xmlns:a16="http://schemas.microsoft.com/office/drawing/2014/main" id="{22E85005-6961-43F2-5E98-30874823E6CC}"/>
              </a:ext>
            </a:extLst>
          </p:cNvPr>
          <p:cNvSpPr txBox="1"/>
          <p:nvPr/>
        </p:nvSpPr>
        <p:spPr>
          <a:xfrm>
            <a:off x="933521" y="1730861"/>
            <a:ext cx="1309816" cy="307777"/>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LIRAa 2 2017</a:t>
            </a:r>
          </a:p>
        </p:txBody>
      </p:sp>
      <p:sp>
        <p:nvSpPr>
          <p:cNvPr id="44" name="TextBox 43">
            <a:extLst>
              <a:ext uri="{FF2B5EF4-FFF2-40B4-BE49-F238E27FC236}">
                <a16:creationId xmlns:a16="http://schemas.microsoft.com/office/drawing/2014/main" id="{2FE39252-3015-FD17-9B7F-506514A4B2FD}"/>
              </a:ext>
            </a:extLst>
          </p:cNvPr>
          <p:cNvSpPr txBox="1"/>
          <p:nvPr/>
        </p:nvSpPr>
        <p:spPr>
          <a:xfrm>
            <a:off x="278613" y="1287980"/>
            <a:ext cx="1309816" cy="307777"/>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LIRAa 1 2017</a:t>
            </a:r>
          </a:p>
        </p:txBody>
      </p:sp>
      <p:sp>
        <p:nvSpPr>
          <p:cNvPr id="45" name="TextBox 44">
            <a:extLst>
              <a:ext uri="{FF2B5EF4-FFF2-40B4-BE49-F238E27FC236}">
                <a16:creationId xmlns:a16="http://schemas.microsoft.com/office/drawing/2014/main" id="{16AF995E-17FA-574B-E683-18BF0AF8E5FC}"/>
              </a:ext>
            </a:extLst>
          </p:cNvPr>
          <p:cNvSpPr txBox="1"/>
          <p:nvPr/>
        </p:nvSpPr>
        <p:spPr>
          <a:xfrm>
            <a:off x="243012" y="136017"/>
            <a:ext cx="5416383" cy="923330"/>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Maps on the left panel illustrates the relative risk (RR) of infestation across neighbourhoods in Campina Grande </a:t>
            </a:r>
          </a:p>
        </p:txBody>
      </p:sp>
      <p:sp>
        <p:nvSpPr>
          <p:cNvPr id="46" name="TextBox 45">
            <a:extLst>
              <a:ext uri="{FF2B5EF4-FFF2-40B4-BE49-F238E27FC236}">
                <a16:creationId xmlns:a16="http://schemas.microsoft.com/office/drawing/2014/main" id="{802A9952-2229-A319-7E09-665D38D527E3}"/>
              </a:ext>
            </a:extLst>
          </p:cNvPr>
          <p:cNvSpPr txBox="1"/>
          <p:nvPr/>
        </p:nvSpPr>
        <p:spPr>
          <a:xfrm>
            <a:off x="6155430" y="154483"/>
            <a:ext cx="5416383" cy="923330"/>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Maps on the right panel illustrates which neighbourhoods in Campina Grande have RRs that are significantly “</a:t>
            </a:r>
            <a:r>
              <a:rPr lang="en-GB" b="1"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rPr>
              <a:t>low</a:t>
            </a:r>
            <a:r>
              <a:rPr lang="en-GB" b="1" dirty="0">
                <a:latin typeface="Helvetica Neue" panose="02000503000000020004" pitchFamily="2" charset="0"/>
                <a:ea typeface="Helvetica Neue" panose="02000503000000020004" pitchFamily="2" charset="0"/>
                <a:cs typeface="Helvetica Neue" panose="02000503000000020004" pitchFamily="2" charset="0"/>
              </a:rPr>
              <a:t>” or “</a:t>
            </a:r>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high</a:t>
            </a:r>
            <a:r>
              <a:rPr lang="en-GB" b="1" dirty="0">
                <a:latin typeface="Helvetica Neue" panose="02000503000000020004" pitchFamily="2" charset="0"/>
                <a:ea typeface="Helvetica Neue" panose="02000503000000020004" pitchFamily="2" charset="0"/>
                <a:cs typeface="Helvetica Neue" panose="02000503000000020004" pitchFamily="2" charset="0"/>
              </a:rPr>
              <a:t>” risk</a:t>
            </a:r>
          </a:p>
        </p:txBody>
      </p:sp>
      <p:sp>
        <p:nvSpPr>
          <p:cNvPr id="47" name="TextBox 46">
            <a:extLst>
              <a:ext uri="{FF2B5EF4-FFF2-40B4-BE49-F238E27FC236}">
                <a16:creationId xmlns:a16="http://schemas.microsoft.com/office/drawing/2014/main" id="{0F4B5502-2026-080F-F8D8-DD403BA32D32}"/>
              </a:ext>
            </a:extLst>
          </p:cNvPr>
          <p:cNvSpPr txBox="1"/>
          <p:nvPr/>
        </p:nvSpPr>
        <p:spPr>
          <a:xfrm>
            <a:off x="88934" y="5918272"/>
            <a:ext cx="5735991" cy="830997"/>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RR &lt; 1.00 (Low risk) </a:t>
            </a: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RR &gt; 1.00 (High risk)</a:t>
            </a: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RR = 1.00 (Non-significant risk)</a:t>
            </a:r>
          </a:p>
        </p:txBody>
      </p:sp>
      <p:sp>
        <p:nvSpPr>
          <p:cNvPr id="2" name="Slide Number Placeholder 3">
            <a:extLst>
              <a:ext uri="{FF2B5EF4-FFF2-40B4-BE49-F238E27FC236}">
                <a16:creationId xmlns:a16="http://schemas.microsoft.com/office/drawing/2014/main" id="{D890957A-A942-FE21-E8BF-B0E06FBDCE2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20876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A993F7B2-52D8-0EDF-28DE-7F0B28E73378}"/>
              </a:ext>
            </a:extLst>
          </p:cNvPr>
          <p:cNvPicPr>
            <a:picLocks noChangeAspect="1"/>
          </p:cNvPicPr>
          <p:nvPr/>
        </p:nvPicPr>
        <p:blipFill>
          <a:blip r:embed="rId2"/>
          <a:stretch>
            <a:fillRect/>
          </a:stretch>
        </p:blipFill>
        <p:spPr>
          <a:xfrm>
            <a:off x="72241" y="951468"/>
            <a:ext cx="5595294" cy="5115696"/>
          </a:xfrm>
          <a:prstGeom prst="rect">
            <a:avLst/>
          </a:prstGeom>
          <a:ln>
            <a:solidFill>
              <a:schemeClr val="tx1"/>
            </a:solidFill>
          </a:ln>
        </p:spPr>
      </p:pic>
      <p:pic>
        <p:nvPicPr>
          <p:cNvPr id="5" name="Picture 4" descr="Map&#10;&#10;Description automatically generated">
            <a:extLst>
              <a:ext uri="{FF2B5EF4-FFF2-40B4-BE49-F238E27FC236}">
                <a16:creationId xmlns:a16="http://schemas.microsoft.com/office/drawing/2014/main" id="{1A789F8A-AD44-7381-DC9F-693C2712AAFA}"/>
              </a:ext>
            </a:extLst>
          </p:cNvPr>
          <p:cNvPicPr>
            <a:picLocks noChangeAspect="1"/>
          </p:cNvPicPr>
          <p:nvPr/>
        </p:nvPicPr>
        <p:blipFill rotWithShape="1">
          <a:blip r:embed="rId3"/>
          <a:srcRect t="16262" r="9248" b="16020"/>
          <a:stretch/>
        </p:blipFill>
        <p:spPr>
          <a:xfrm>
            <a:off x="5796991" y="951468"/>
            <a:ext cx="6213778" cy="5115696"/>
          </a:xfrm>
          <a:prstGeom prst="rect">
            <a:avLst/>
          </a:prstGeom>
          <a:ln>
            <a:solidFill>
              <a:schemeClr val="tx1"/>
            </a:solidFill>
          </a:ln>
        </p:spPr>
      </p:pic>
      <p:sp>
        <p:nvSpPr>
          <p:cNvPr id="7" name="TextBox 6">
            <a:extLst>
              <a:ext uri="{FF2B5EF4-FFF2-40B4-BE49-F238E27FC236}">
                <a16:creationId xmlns:a16="http://schemas.microsoft.com/office/drawing/2014/main" id="{E56AE34A-B490-19D0-2E3C-11AAB3F8AAF7}"/>
              </a:ext>
            </a:extLst>
          </p:cNvPr>
          <p:cNvSpPr txBox="1"/>
          <p:nvPr/>
        </p:nvSpPr>
        <p:spPr>
          <a:xfrm>
            <a:off x="72241" y="155135"/>
            <a:ext cx="5575150"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Modelling the risk trajectories and charting them across these LIRAa periods</a:t>
            </a:r>
          </a:p>
        </p:txBody>
      </p:sp>
      <p:sp>
        <p:nvSpPr>
          <p:cNvPr id="8" name="TextBox 7">
            <a:extLst>
              <a:ext uri="{FF2B5EF4-FFF2-40B4-BE49-F238E27FC236}">
                <a16:creationId xmlns:a16="http://schemas.microsoft.com/office/drawing/2014/main" id="{A915627B-5239-80D4-3274-E54FEB7BBF0A}"/>
              </a:ext>
            </a:extLst>
          </p:cNvPr>
          <p:cNvSpPr txBox="1"/>
          <p:nvPr/>
        </p:nvSpPr>
        <p:spPr>
          <a:xfrm>
            <a:off x="5759919" y="151708"/>
            <a:ext cx="6359840"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Profiling the neighbourhoods accordingly to examine where these significant risks of infestation are sustained</a:t>
            </a:r>
          </a:p>
        </p:txBody>
      </p:sp>
      <p:sp>
        <p:nvSpPr>
          <p:cNvPr id="2" name="Slide Number Placeholder 3">
            <a:extLst>
              <a:ext uri="{FF2B5EF4-FFF2-40B4-BE49-F238E27FC236}">
                <a16:creationId xmlns:a16="http://schemas.microsoft.com/office/drawing/2014/main" id="{6C81E3CF-B2AB-8995-DF59-FAE548C565C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077CD2CF-2020-C704-3392-F957E80C98DB}"/>
              </a:ext>
            </a:extLst>
          </p:cNvPr>
          <p:cNvSpPr txBox="1"/>
          <p:nvPr/>
        </p:nvSpPr>
        <p:spPr>
          <a:xfrm>
            <a:off x="72241" y="6327305"/>
            <a:ext cx="5407891" cy="369332"/>
          </a:xfrm>
          <a:prstGeom prst="rect">
            <a:avLst/>
          </a:prstGeom>
          <a:solidFill>
            <a:schemeClr val="accent1"/>
          </a:solid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 will show you how to pull this off in the practicals!</a:t>
            </a:r>
          </a:p>
        </p:txBody>
      </p:sp>
    </p:spTree>
    <p:extLst>
      <p:ext uri="{BB962C8B-B14F-4D97-AF65-F5344CB8AC3E}">
        <p14:creationId xmlns:p14="http://schemas.microsoft.com/office/powerpoint/2010/main" val="1813509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Spatial Temporal Models</a:t>
            </a:r>
          </a:p>
        </p:txBody>
      </p:sp>
      <p:sp>
        <p:nvSpPr>
          <p:cNvPr id="3" name="Slide Number Placeholder 3">
            <a:extLst>
              <a:ext uri="{FF2B5EF4-FFF2-40B4-BE49-F238E27FC236}">
                <a16:creationId xmlns:a16="http://schemas.microsoft.com/office/drawing/2014/main" id="{6AA09F90-F760-C560-FDAD-1CDC2D3CBE1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755928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7B0EB287-D197-0CCA-10F7-BD5C4616DFE9}"/>
              </a:ext>
            </a:extLst>
          </p:cNvPr>
          <p:cNvSpPr txBox="1"/>
          <p:nvPr/>
        </p:nvSpPr>
        <p:spPr>
          <a:xfrm>
            <a:off x="529854" y="6049618"/>
            <a:ext cx="4285470" cy="369332"/>
          </a:xfrm>
          <a:prstGeom prst="rect">
            <a:avLst/>
          </a:prstGeom>
          <a:solidFill>
            <a:schemeClr val="accent1">
              <a:lumMod val="40000"/>
              <a:lumOff val="60000"/>
            </a:schemeClr>
          </a:solidFill>
          <a:ln>
            <a:solidFill>
              <a:schemeClr val="accent1">
                <a:lumMod val="40000"/>
                <a:lumOff val="60000"/>
              </a:schemeClr>
            </a:solidFill>
          </a:ln>
        </p:spPr>
        <p:txBody>
          <a:bodyPr wrap="square" rtlCol="0">
            <a:spAutoFit/>
          </a:bodyPr>
          <a:lstStyle/>
          <a:p>
            <a:endParaRPr lang="en-GB" dirty="0"/>
          </a:p>
        </p:txBody>
      </p:sp>
      <p:pic>
        <p:nvPicPr>
          <p:cNvPr id="2" name="Picture 1" descr="Map&#10;&#10;Description automatically generated">
            <a:extLst>
              <a:ext uri="{FF2B5EF4-FFF2-40B4-BE49-F238E27FC236}">
                <a16:creationId xmlns:a16="http://schemas.microsoft.com/office/drawing/2014/main" id="{76DC852B-9C26-2F41-9C69-E0950DD032D1}"/>
              </a:ext>
            </a:extLst>
          </p:cNvPr>
          <p:cNvPicPr>
            <a:picLocks noChangeAspect="1"/>
          </p:cNvPicPr>
          <p:nvPr/>
        </p:nvPicPr>
        <p:blipFill>
          <a:blip r:embed="rId2"/>
          <a:stretch>
            <a:fillRect/>
          </a:stretch>
        </p:blipFill>
        <p:spPr>
          <a:xfrm>
            <a:off x="176513" y="679624"/>
            <a:ext cx="3271110" cy="3694829"/>
          </a:xfrm>
          <a:prstGeom prst="rect">
            <a:avLst/>
          </a:prstGeom>
        </p:spPr>
      </p:pic>
      <p:sp>
        <p:nvSpPr>
          <p:cNvPr id="3" name="TextBox 2">
            <a:extLst>
              <a:ext uri="{FF2B5EF4-FFF2-40B4-BE49-F238E27FC236}">
                <a16:creationId xmlns:a16="http://schemas.microsoft.com/office/drawing/2014/main" id="{1423172C-3657-634F-8D26-03A9AE7FF664}"/>
              </a:ext>
            </a:extLst>
          </p:cNvPr>
          <p:cNvSpPr txBox="1"/>
          <p:nvPr/>
        </p:nvSpPr>
        <p:spPr>
          <a:xfrm>
            <a:off x="176513" y="122261"/>
            <a:ext cx="3087705" cy="523220"/>
          </a:xfrm>
          <a:prstGeom prst="rect">
            <a:avLst/>
          </a:prstGeom>
          <a:noFill/>
        </p:spPr>
        <p:txBody>
          <a:bodyPr wrap="none" rtlCol="0">
            <a:spAutoFit/>
          </a:bodyPr>
          <a:lstStyle/>
          <a:p>
            <a:r>
              <a:rPr lang="en-GB" sz="1400" b="1" dirty="0">
                <a:latin typeface="HELVETICA NEUE LIGHT" panose="02000403000000020004" pitchFamily="2" charset="0"/>
                <a:ea typeface="HELVETICA NEUE LIGHT" panose="02000403000000020004" pitchFamily="2" charset="0"/>
              </a:rPr>
              <a:t>307 areal units (</a:t>
            </a:r>
            <a:r>
              <a:rPr lang="en-GB" sz="1400" b="1" dirty="0" err="1">
                <a:latin typeface="HELVETICA NEUE LIGHT" panose="02000403000000020004" pitchFamily="2" charset="0"/>
                <a:ea typeface="HELVETICA NEUE LIGHT" panose="02000403000000020004" pitchFamily="2" charset="0"/>
              </a:rPr>
              <a:t>i</a:t>
            </a:r>
            <a:r>
              <a:rPr lang="en-GB" sz="1400" b="1" dirty="0">
                <a:latin typeface="HELVETICA NEUE LIGHT" panose="02000403000000020004" pitchFamily="2" charset="0"/>
                <a:ea typeface="HELVETICA NEUE LIGHT" panose="02000403000000020004" pitchFamily="2" charset="0"/>
              </a:rPr>
              <a:t>) followed over with </a:t>
            </a:r>
          </a:p>
          <a:p>
            <a:r>
              <a:rPr lang="en-GB" sz="1400" b="1" dirty="0">
                <a:latin typeface="HELVETICA NEUE LIGHT" panose="02000403000000020004" pitchFamily="2" charset="0"/>
                <a:ea typeface="HELVETICA NEUE LIGHT" panose="02000403000000020004" pitchFamily="2" charset="0"/>
              </a:rPr>
              <a:t>information (t) times</a:t>
            </a:r>
          </a:p>
        </p:txBody>
      </p:sp>
      <p:pic>
        <p:nvPicPr>
          <p:cNvPr id="5" name="Picture 4" descr="Chart, scatter chart&#10;&#10;Description automatically generated">
            <a:extLst>
              <a:ext uri="{FF2B5EF4-FFF2-40B4-BE49-F238E27FC236}">
                <a16:creationId xmlns:a16="http://schemas.microsoft.com/office/drawing/2014/main" id="{4B6FD8F4-A8E9-9D48-8395-1760216F52D4}"/>
              </a:ext>
            </a:extLst>
          </p:cNvPr>
          <p:cNvPicPr>
            <a:picLocks noChangeAspect="1"/>
          </p:cNvPicPr>
          <p:nvPr/>
        </p:nvPicPr>
        <p:blipFill rotWithShape="1">
          <a:blip r:embed="rId3"/>
          <a:srcRect l="22104" t="4695" r="21444"/>
          <a:stretch/>
        </p:blipFill>
        <p:spPr>
          <a:xfrm>
            <a:off x="3593692" y="540892"/>
            <a:ext cx="3142953" cy="3205435"/>
          </a:xfrm>
          <a:prstGeom prst="rect">
            <a:avLst/>
          </a:prstGeom>
        </p:spPr>
      </p:pic>
      <p:sp>
        <p:nvSpPr>
          <p:cNvPr id="6" name="TextBox 5">
            <a:extLst>
              <a:ext uri="{FF2B5EF4-FFF2-40B4-BE49-F238E27FC236}">
                <a16:creationId xmlns:a16="http://schemas.microsoft.com/office/drawing/2014/main" id="{F7DD1D55-8314-9147-9B66-C66C66F26D51}"/>
              </a:ext>
            </a:extLst>
          </p:cNvPr>
          <p:cNvSpPr txBox="1"/>
          <p:nvPr/>
        </p:nvSpPr>
        <p:spPr>
          <a:xfrm>
            <a:off x="3983421" y="131372"/>
            <a:ext cx="5160579" cy="307777"/>
          </a:xfrm>
          <a:prstGeom prst="rect">
            <a:avLst/>
          </a:prstGeom>
          <a:noFill/>
        </p:spPr>
        <p:txBody>
          <a:bodyPr wrap="square" rtlCol="0">
            <a:spAutoFit/>
          </a:bodyPr>
          <a:lstStyle/>
          <a:p>
            <a:r>
              <a:rPr lang="en-GB" sz="1400" b="1" dirty="0">
                <a:latin typeface="HELVETICA NEUE LIGHT" panose="02000403000000020004" pitchFamily="2" charset="0"/>
                <a:ea typeface="HELVETICA NEUE LIGHT" panose="02000403000000020004" pitchFamily="2" charset="0"/>
              </a:rPr>
              <a:t>But this adjacency matrix for the Local Authorities remain fixed</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DD1C5B4-8BFF-C646-B7F0-9ACBF439C60E}"/>
                  </a:ext>
                </a:extLst>
              </p:cNvPr>
              <p:cNvSpPr txBox="1"/>
              <p:nvPr/>
            </p:nvSpPr>
            <p:spPr>
              <a:xfrm>
                <a:off x="120956" y="4811650"/>
                <a:ext cx="1872436"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𝑡</m:t>
                          </m:r>
                        </m:sub>
                      </m:sSub>
                      <m:r>
                        <a:rPr lang="en-GB" b="0" i="1" smtClean="0">
                          <a:latin typeface="Cambria Math" panose="02040503050406030204" pitchFamily="18" charset="0"/>
                        </a:rPr>
                        <m:t> ~ </m:t>
                      </m:r>
                      <m:r>
                        <m:rPr>
                          <m:sty m:val="p"/>
                        </m:rPr>
                        <a:rPr lang="en-GB" b="0" i="0" smtClean="0">
                          <a:latin typeface="Cambria Math" panose="02040503050406030204" pitchFamily="18" charset="0"/>
                        </a:rPr>
                        <m:t>Poisson</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𝜆</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𝑡</m:t>
                          </m:r>
                        </m:sub>
                      </m:sSub>
                      <m:r>
                        <a:rPr lang="en-GB" b="0" i="1" smtClean="0">
                          <a:latin typeface="Cambria Math" panose="02040503050406030204" pitchFamily="18" charset="0"/>
                        </a:rPr>
                        <m:t>)</m:t>
                      </m:r>
                    </m:oMath>
                  </m:oMathPara>
                </a14:m>
                <a:endParaRPr lang="en-GB" dirty="0"/>
              </a:p>
            </p:txBody>
          </p:sp>
        </mc:Choice>
        <mc:Fallback>
          <p:sp>
            <p:nvSpPr>
              <p:cNvPr id="8" name="TextBox 7">
                <a:extLst>
                  <a:ext uri="{FF2B5EF4-FFF2-40B4-BE49-F238E27FC236}">
                    <a16:creationId xmlns:a16="http://schemas.microsoft.com/office/drawing/2014/main" id="{7DD1C5B4-8BFF-C646-B7F0-9ACBF439C60E}"/>
                  </a:ext>
                </a:extLst>
              </p:cNvPr>
              <p:cNvSpPr txBox="1">
                <a:spLocks noRot="1" noChangeAspect="1" noMove="1" noResize="1" noEditPoints="1" noAdjustHandles="1" noChangeArrowheads="1" noChangeShapeType="1" noTextEdit="1"/>
              </p:cNvSpPr>
              <p:nvPr/>
            </p:nvSpPr>
            <p:spPr>
              <a:xfrm>
                <a:off x="120956" y="4811650"/>
                <a:ext cx="1872436" cy="289182"/>
              </a:xfrm>
              <a:prstGeom prst="rect">
                <a:avLst/>
              </a:prstGeom>
              <a:blipFill>
                <a:blip r:embed="rId4"/>
                <a:stretch>
                  <a:fillRect l="-2027" t="-4167" r="-4054" b="-291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A0DC205-978F-0C4B-BFE3-96984842C86B}"/>
                  </a:ext>
                </a:extLst>
              </p:cNvPr>
              <p:cNvSpPr txBox="1"/>
              <p:nvPr/>
            </p:nvSpPr>
            <p:spPr>
              <a:xfrm>
                <a:off x="120956" y="5141777"/>
                <a:ext cx="4360873"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log</m:t>
                          </m:r>
                        </m:fName>
                        <m:e>
                          <m:d>
                            <m:dPr>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𝑡</m:t>
                                  </m:r>
                                </m:sub>
                              </m:sSub>
                            </m:e>
                          </m:d>
                        </m:e>
                      </m:func>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𝑡</m:t>
                          </m:r>
                        </m:sub>
                      </m:sSub>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𝛽</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𝑡</m:t>
                          </m:r>
                        </m:sub>
                      </m:sSub>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log</m:t>
                          </m:r>
                        </m:fName>
                        <m:e>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𝑡</m:t>
                                  </m:r>
                                </m:sub>
                              </m:sSub>
                            </m:e>
                          </m:d>
                        </m:e>
                      </m:func>
                      <m:r>
                        <a:rPr lang="en-GB"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σ</m:t>
                      </m:r>
                      <m:r>
                        <a:rPr lang="en-GB" b="0" i="0" smtClean="0">
                          <a:latin typeface="Cambria Math" panose="02040503050406030204" pitchFamily="18" charset="0"/>
                        </a:rPr>
                        <m:t> </m:t>
                      </m:r>
                      <m:sSub>
                        <m:sSubPr>
                          <m:ctrlPr>
                            <a:rPr lang="en-GB" b="0" i="1" smtClean="0">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𝜂</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𝑡</m:t>
                          </m:r>
                        </m:sub>
                      </m:sSub>
                    </m:oMath>
                  </m:oMathPara>
                </a14:m>
                <a:endParaRPr lang="en-GB" dirty="0"/>
              </a:p>
            </p:txBody>
          </p:sp>
        </mc:Choice>
        <mc:Fallback>
          <p:sp>
            <p:nvSpPr>
              <p:cNvPr id="9" name="TextBox 8">
                <a:extLst>
                  <a:ext uri="{FF2B5EF4-FFF2-40B4-BE49-F238E27FC236}">
                    <a16:creationId xmlns:a16="http://schemas.microsoft.com/office/drawing/2014/main" id="{FA0DC205-978F-0C4B-BFE3-96984842C86B}"/>
                  </a:ext>
                </a:extLst>
              </p:cNvPr>
              <p:cNvSpPr txBox="1">
                <a:spLocks noRot="1" noChangeAspect="1" noMove="1" noResize="1" noEditPoints="1" noAdjustHandles="1" noChangeArrowheads="1" noChangeShapeType="1" noTextEdit="1"/>
              </p:cNvSpPr>
              <p:nvPr/>
            </p:nvSpPr>
            <p:spPr>
              <a:xfrm>
                <a:off x="120956" y="5141777"/>
                <a:ext cx="4360873" cy="312650"/>
              </a:xfrm>
              <a:prstGeom prst="rect">
                <a:avLst/>
              </a:prstGeom>
              <a:blipFill>
                <a:blip r:embed="rId5"/>
                <a:stretch>
                  <a:fillRect l="-1744" r="-291" b="-30769"/>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82C7278F-8B97-C14F-A54A-B4952463896B}"/>
              </a:ext>
            </a:extLst>
          </p:cNvPr>
          <p:cNvSpPr txBox="1"/>
          <p:nvPr/>
        </p:nvSpPr>
        <p:spPr>
          <a:xfrm>
            <a:off x="73572" y="4506107"/>
            <a:ext cx="1627369" cy="307777"/>
          </a:xfrm>
          <a:prstGeom prst="rect">
            <a:avLst/>
          </a:prstGeom>
          <a:noFill/>
        </p:spPr>
        <p:txBody>
          <a:bodyPr wrap="none" rtlCol="0">
            <a:spAutoFit/>
          </a:bodyPr>
          <a:lstStyle/>
          <a:p>
            <a:r>
              <a:rPr lang="en-GB" sz="1400" b="1" dirty="0">
                <a:latin typeface="HELVETICA NEUE LIGHT" panose="02000403000000020004" pitchFamily="2" charset="0"/>
                <a:ea typeface="HELVETICA NEUE LIGHT" panose="02000403000000020004" pitchFamily="2" charset="0"/>
              </a:rPr>
              <a:t>Model formulation</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FB7570A-D982-B0CC-C7F2-0C779F7C10AD}"/>
                  </a:ext>
                </a:extLst>
              </p:cNvPr>
              <p:cNvSpPr txBox="1"/>
              <p:nvPr/>
            </p:nvSpPr>
            <p:spPr>
              <a:xfrm>
                <a:off x="6142068" y="4688928"/>
                <a:ext cx="5451581" cy="2175275"/>
              </a:xfrm>
              <a:prstGeom prst="rect">
                <a:avLst/>
              </a:prstGeom>
              <a:noFill/>
            </p:spPr>
            <p:txBody>
              <a:bodyPr wrap="square" rtlCol="0">
                <a:spAutoFit/>
              </a:bodyPr>
              <a:lstStyle/>
              <a:p>
                <a14:m>
                  <m:oMath xmlns:m="http://schemas.openxmlformats.org/officeDocument/2006/math">
                    <m:sSub>
                      <m:sSubPr>
                        <m:ctrlPr>
                          <a:rPr lang="en-GB" sz="1100" i="1" dirty="0"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100" b="0" i="1" dirty="0" smtClean="0">
                            <a:latin typeface="Cambria Math" panose="02040503050406030204" pitchFamily="18" charset="0"/>
                            <a:ea typeface="Helvetica Neue Light" panose="02000403000000020004" pitchFamily="2" charset="0"/>
                            <a:cs typeface="Arial" panose="020B0604020202020204" pitchFamily="34" charset="0"/>
                          </a:rPr>
                          <m:t>𝑌</m:t>
                        </m:r>
                      </m:e>
                      <m:sub>
                        <m:r>
                          <a:rPr lang="en-GB" sz="1100" b="0" i="1" dirty="0" smtClean="0">
                            <a:latin typeface="Cambria Math" panose="02040503050406030204" pitchFamily="18" charset="0"/>
                            <a:ea typeface="Helvetica Neue Light" panose="02000403000000020004" pitchFamily="2" charset="0"/>
                            <a:cs typeface="Arial" panose="020B0604020202020204" pitchFamily="34" charset="0"/>
                          </a:rPr>
                          <m:t>𝑖</m:t>
                        </m:r>
                        <m:r>
                          <a:rPr lang="en-GB" sz="1100" b="0" i="1" dirty="0" smtClean="0">
                            <a:latin typeface="Cambria Math" panose="02040503050406030204" pitchFamily="18" charset="0"/>
                            <a:ea typeface="Helvetica Neue Light" panose="02000403000000020004" pitchFamily="2" charset="0"/>
                            <a:cs typeface="Arial" panose="020B0604020202020204" pitchFamily="34" charset="0"/>
                          </a:rPr>
                          <m:t>,</m:t>
                        </m:r>
                        <m:r>
                          <a:rPr lang="en-GB" sz="1100" b="0" i="1" dirty="0" smtClean="0">
                            <a:latin typeface="Cambria Math" panose="02040503050406030204" pitchFamily="18" charset="0"/>
                            <a:ea typeface="Helvetica Neue Light" panose="02000403000000020004" pitchFamily="2" charset="0"/>
                            <a:cs typeface="Arial" panose="020B0604020202020204" pitchFamily="34" charset="0"/>
                          </a:rPr>
                          <m:t>𝑡</m:t>
                        </m:r>
                      </m:sub>
                    </m:sSub>
                  </m:oMath>
                </a14:m>
                <a:r>
                  <a:rPr lang="en-GB" sz="1100" dirty="0">
                    <a:latin typeface="Arial" panose="020B0604020202020204" pitchFamily="34" charset="0"/>
                    <a:ea typeface="Helvetica Neue Light" panose="02000403000000020004" pitchFamily="2" charset="0"/>
                    <a:cs typeface="Arial" panose="020B0604020202020204" pitchFamily="34" charset="0"/>
                  </a:rPr>
                  <a:t> is observed counts of cases in area </a:t>
                </a:r>
                <a14:m>
                  <m:oMath xmlns:m="http://schemas.openxmlformats.org/officeDocument/2006/math">
                    <m:r>
                      <a:rPr lang="en-GB" sz="1100" i="1">
                        <a:latin typeface="Cambria Math" panose="02040503050406030204" pitchFamily="18" charset="0"/>
                        <a:ea typeface="Helvetica Neue Light" panose="02000403000000020004" pitchFamily="2" charset="0"/>
                        <a:cs typeface="Arial" panose="020B0604020202020204" pitchFamily="34" charset="0"/>
                      </a:rPr>
                      <m:t>𝑖</m:t>
                    </m:r>
                    <m:r>
                      <a:rPr lang="en-GB" sz="1100" i="1">
                        <a:latin typeface="Cambria Math" panose="02040503050406030204" pitchFamily="18" charset="0"/>
                        <a:ea typeface="Helvetica Neue Light" panose="02000403000000020004" pitchFamily="2" charset="0"/>
                        <a:cs typeface="Arial" panose="020B0604020202020204" pitchFamily="34" charset="0"/>
                      </a:rPr>
                      <m:t> </m:t>
                    </m:r>
                  </m:oMath>
                </a14:m>
                <a:r>
                  <a:rPr lang="en-GB" sz="1100" dirty="0">
                    <a:latin typeface="Arial" panose="020B0604020202020204" pitchFamily="34" charset="0"/>
                    <a:ea typeface="Helvetica Neue Light" panose="02000403000000020004" pitchFamily="2" charset="0"/>
                    <a:cs typeface="Arial" panose="020B0604020202020204" pitchFamily="34" charset="0"/>
                  </a:rPr>
                  <a:t>at a particular time </a:t>
                </a:r>
                <a14:m>
                  <m:oMath xmlns:m="http://schemas.openxmlformats.org/officeDocument/2006/math">
                    <m:r>
                      <a:rPr lang="en-GB" sz="1100" b="0" i="1" smtClean="0">
                        <a:latin typeface="Cambria Math" panose="02040503050406030204" pitchFamily="18" charset="0"/>
                        <a:ea typeface="Helvetica Neue Light" panose="02000403000000020004" pitchFamily="2" charset="0"/>
                        <a:cs typeface="Arial" panose="020B0604020202020204" pitchFamily="34" charset="0"/>
                      </a:rPr>
                      <m:t>𝑡</m:t>
                    </m:r>
                  </m:oMath>
                </a14:m>
                <a:endParaRPr lang="en-GB" sz="1100" dirty="0">
                  <a:latin typeface="Arial" panose="020B0604020202020204" pitchFamily="34" charset="0"/>
                  <a:ea typeface="Helvetica Neue Light" panose="02000403000000020004" pitchFamily="2" charset="0"/>
                  <a:cs typeface="Arial" panose="020B0604020202020204" pitchFamily="34" charset="0"/>
                </a:endParaRPr>
              </a:p>
              <a:p>
                <a14:m>
                  <m:oMath xmlns:m="http://schemas.openxmlformats.org/officeDocument/2006/math">
                    <m:sSub>
                      <m:sSubPr>
                        <m:ctrlPr>
                          <a:rPr lang="en-GB" sz="1100" i="1" dirty="0"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100" b="0" i="1" dirty="0" smtClean="0">
                            <a:latin typeface="Cambria Math" panose="02040503050406030204" pitchFamily="18" charset="0"/>
                            <a:ea typeface="Helvetica Neue Light" panose="02000403000000020004" pitchFamily="2" charset="0"/>
                            <a:cs typeface="Arial" panose="020B0604020202020204" pitchFamily="34" charset="0"/>
                          </a:rPr>
                          <m:t>𝐸</m:t>
                        </m:r>
                      </m:e>
                      <m:sub>
                        <m:r>
                          <a:rPr lang="en-GB" sz="1100" b="0" i="1" dirty="0" smtClean="0">
                            <a:latin typeface="Cambria Math" panose="02040503050406030204" pitchFamily="18" charset="0"/>
                            <a:ea typeface="Helvetica Neue Light" panose="02000403000000020004" pitchFamily="2" charset="0"/>
                            <a:cs typeface="Arial" panose="020B0604020202020204" pitchFamily="34" charset="0"/>
                          </a:rPr>
                          <m:t>𝑖</m:t>
                        </m:r>
                        <m:r>
                          <a:rPr lang="en-GB" sz="1100" b="0" i="1" dirty="0" smtClean="0">
                            <a:latin typeface="Cambria Math" panose="02040503050406030204" pitchFamily="18" charset="0"/>
                            <a:ea typeface="Helvetica Neue Light" panose="02000403000000020004" pitchFamily="2" charset="0"/>
                            <a:cs typeface="Arial" panose="020B0604020202020204" pitchFamily="34" charset="0"/>
                          </a:rPr>
                          <m:t>,</m:t>
                        </m:r>
                        <m:r>
                          <a:rPr lang="en-GB" sz="1100" b="0" i="1" dirty="0" smtClean="0">
                            <a:latin typeface="Cambria Math" panose="02040503050406030204" pitchFamily="18" charset="0"/>
                            <a:ea typeface="Helvetica Neue Light" panose="02000403000000020004" pitchFamily="2" charset="0"/>
                            <a:cs typeface="Arial" panose="020B0604020202020204" pitchFamily="34" charset="0"/>
                          </a:rPr>
                          <m:t>𝑡</m:t>
                        </m:r>
                      </m:sub>
                    </m:sSub>
                  </m:oMath>
                </a14:m>
                <a:r>
                  <a:rPr lang="en-GB" sz="1100" dirty="0">
                    <a:latin typeface="Arial" panose="020B0604020202020204" pitchFamily="34" charset="0"/>
                    <a:ea typeface="Helvetica Neue Light" panose="02000403000000020004" pitchFamily="2" charset="0"/>
                    <a:cs typeface="Arial" panose="020B0604020202020204" pitchFamily="34" charset="0"/>
                  </a:rPr>
                  <a:t> is expected number of cases in area </a:t>
                </a:r>
                <a14:m>
                  <m:oMath xmlns:m="http://schemas.openxmlformats.org/officeDocument/2006/math">
                    <m:r>
                      <a:rPr lang="en-GB" sz="1100" b="0" i="1" smtClean="0">
                        <a:latin typeface="Cambria Math" panose="02040503050406030204" pitchFamily="18" charset="0"/>
                        <a:ea typeface="Helvetica Neue Light" panose="02000403000000020004" pitchFamily="2" charset="0"/>
                        <a:cs typeface="Arial" panose="020B0604020202020204" pitchFamily="34" charset="0"/>
                      </a:rPr>
                      <m:t>𝑖</m:t>
                    </m:r>
                    <m:r>
                      <a:rPr lang="en-GB" sz="1100" b="0" i="1" smtClean="0">
                        <a:latin typeface="Cambria Math" panose="02040503050406030204" pitchFamily="18" charset="0"/>
                        <a:ea typeface="Helvetica Neue Light" panose="02000403000000020004" pitchFamily="2" charset="0"/>
                        <a:cs typeface="Arial" panose="020B0604020202020204" pitchFamily="34" charset="0"/>
                      </a:rPr>
                      <m:t> </m:t>
                    </m:r>
                  </m:oMath>
                </a14:m>
                <a:r>
                  <a:rPr lang="en-GB" sz="1100" dirty="0">
                    <a:latin typeface="Arial" panose="020B0604020202020204" pitchFamily="34" charset="0"/>
                    <a:ea typeface="Helvetica Neue Light" panose="02000403000000020004" pitchFamily="2" charset="0"/>
                    <a:cs typeface="Arial" panose="020B0604020202020204" pitchFamily="34" charset="0"/>
                  </a:rPr>
                  <a:t>at a particular time </a:t>
                </a:r>
                <a14:m>
                  <m:oMath xmlns:m="http://schemas.openxmlformats.org/officeDocument/2006/math">
                    <m:r>
                      <a:rPr lang="en-GB" sz="1100" b="0" i="1" smtClean="0">
                        <a:latin typeface="Cambria Math" panose="02040503050406030204" pitchFamily="18" charset="0"/>
                        <a:ea typeface="Helvetica Neue Light" panose="02000403000000020004" pitchFamily="2" charset="0"/>
                        <a:cs typeface="Arial" panose="020B0604020202020204" pitchFamily="34" charset="0"/>
                      </a:rPr>
                      <m:t>𝑡</m:t>
                    </m:r>
                  </m:oMath>
                </a14:m>
                <a:endParaRPr lang="en-GB" sz="1100" dirty="0">
                  <a:latin typeface="Arial" panose="020B0604020202020204" pitchFamily="34" charset="0"/>
                  <a:ea typeface="Helvetica Neue Light" panose="02000403000000020004" pitchFamily="2" charset="0"/>
                  <a:cs typeface="Arial" panose="020B0604020202020204" pitchFamily="34" charset="0"/>
                </a:endParaRPr>
              </a:p>
              <a:p>
                <a14:m>
                  <m:oMath xmlns:m="http://schemas.openxmlformats.org/officeDocument/2006/math">
                    <m:r>
                      <a:rPr lang="en-GB" sz="1100" i="1" smtClean="0">
                        <a:latin typeface="Cambria Math" panose="02040503050406030204" pitchFamily="18" charset="0"/>
                        <a:ea typeface="Cambria Math" panose="02040503050406030204" pitchFamily="18" charset="0"/>
                      </a:rPr>
                      <m:t>𝛼</m:t>
                    </m:r>
                  </m:oMath>
                </a14:m>
                <a:r>
                  <a:rPr lang="en-GB" sz="1100" dirty="0">
                    <a:latin typeface="Arial" panose="020B0604020202020204" pitchFamily="34" charset="0"/>
                    <a:ea typeface="Helvetica Neue Light" panose="02000403000000020004" pitchFamily="2" charset="0"/>
                    <a:cs typeface="Arial" panose="020B0604020202020204" pitchFamily="34" charset="0"/>
                  </a:rPr>
                  <a:t> is the overall baseline risk of the study area</a:t>
                </a:r>
              </a:p>
              <a:p>
                <a14:m>
                  <m:oMath xmlns:m="http://schemas.openxmlformats.org/officeDocument/2006/math">
                    <m:sSub>
                      <m:sSubPr>
                        <m:ctrlPr>
                          <a:rPr lang="en-GB" sz="1100" i="1"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100" b="0" i="1" smtClean="0">
                            <a:latin typeface="Cambria Math" panose="02040503050406030204" pitchFamily="18" charset="0"/>
                            <a:ea typeface="Helvetica Neue Light" panose="02000403000000020004" pitchFamily="2" charset="0"/>
                            <a:cs typeface="Arial" panose="020B0604020202020204" pitchFamily="34" charset="0"/>
                          </a:rPr>
                          <m:t>𝑋</m:t>
                        </m:r>
                      </m:e>
                      <m:sub>
                        <m:r>
                          <a:rPr lang="en-GB" sz="1100" b="0" i="1" smtClean="0">
                            <a:latin typeface="Cambria Math" panose="02040503050406030204" pitchFamily="18" charset="0"/>
                            <a:ea typeface="Helvetica Neue Light" panose="02000403000000020004" pitchFamily="2" charset="0"/>
                            <a:cs typeface="Arial" panose="020B0604020202020204" pitchFamily="34" charset="0"/>
                          </a:rPr>
                          <m:t>𝑘</m:t>
                        </m:r>
                        <m:r>
                          <a:rPr lang="en-GB" sz="1100" b="0" i="1" smtClean="0">
                            <a:latin typeface="Cambria Math" panose="02040503050406030204" pitchFamily="18" charset="0"/>
                            <a:ea typeface="Helvetica Neue Light" panose="02000403000000020004" pitchFamily="2" charset="0"/>
                            <a:cs typeface="Arial" panose="020B0604020202020204" pitchFamily="34" charset="0"/>
                          </a:rPr>
                          <m:t>,</m:t>
                        </m:r>
                        <m:r>
                          <a:rPr lang="en-GB" sz="1100" b="0" i="1" smtClean="0">
                            <a:latin typeface="Cambria Math" panose="02040503050406030204" pitchFamily="18" charset="0"/>
                            <a:ea typeface="Helvetica Neue Light" panose="02000403000000020004" pitchFamily="2" charset="0"/>
                            <a:cs typeface="Arial" panose="020B0604020202020204" pitchFamily="34" charset="0"/>
                          </a:rPr>
                          <m:t>𝑖</m:t>
                        </m:r>
                        <m:r>
                          <a:rPr lang="en-GB" sz="1100" b="0" i="1" smtClean="0">
                            <a:latin typeface="Cambria Math" panose="02040503050406030204" pitchFamily="18" charset="0"/>
                            <a:ea typeface="Helvetica Neue Light" panose="02000403000000020004" pitchFamily="2" charset="0"/>
                            <a:cs typeface="Arial" panose="020B0604020202020204" pitchFamily="34" charset="0"/>
                          </a:rPr>
                          <m:t>,</m:t>
                        </m:r>
                        <m:r>
                          <a:rPr lang="en-GB" sz="1100" b="0" i="1" smtClean="0">
                            <a:latin typeface="Cambria Math" panose="02040503050406030204" pitchFamily="18" charset="0"/>
                            <a:ea typeface="Helvetica Neue Light" panose="02000403000000020004" pitchFamily="2" charset="0"/>
                            <a:cs typeface="Arial" panose="020B0604020202020204" pitchFamily="34" charset="0"/>
                          </a:rPr>
                          <m:t>𝑡</m:t>
                        </m:r>
                      </m:sub>
                    </m:sSub>
                  </m:oMath>
                </a14:m>
                <a:r>
                  <a:rPr lang="en-GB" sz="1100" dirty="0">
                    <a:latin typeface="Arial" panose="020B0604020202020204" pitchFamily="34" charset="0"/>
                    <a:ea typeface="Helvetica Neue Light" panose="02000403000000020004" pitchFamily="2" charset="0"/>
                    <a:cs typeface="Arial" panose="020B0604020202020204" pitchFamily="34" charset="0"/>
                  </a:rPr>
                  <a:t> independent variables</a:t>
                </a:r>
              </a:p>
              <a:p>
                <a14:m>
                  <m:oMath xmlns:m="http://schemas.openxmlformats.org/officeDocument/2006/math">
                    <m:sSub>
                      <m:sSubPr>
                        <m:ctrlPr>
                          <a:rPr lang="en-GB" sz="1100" i="1"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100" b="0" i="1" smtClean="0">
                            <a:latin typeface="Cambria Math" panose="02040503050406030204" pitchFamily="18" charset="0"/>
                            <a:ea typeface="Cambria Math" panose="02040503050406030204" pitchFamily="18" charset="0"/>
                            <a:cs typeface="Arial" panose="020B0604020202020204" pitchFamily="34" charset="0"/>
                          </a:rPr>
                          <m:t>𝛽</m:t>
                        </m:r>
                      </m:e>
                      <m:sub>
                        <m:r>
                          <a:rPr lang="en-GB" sz="1100" b="0" i="1" smtClean="0">
                            <a:latin typeface="Cambria Math" panose="02040503050406030204" pitchFamily="18" charset="0"/>
                            <a:ea typeface="Helvetica Neue Light" panose="02000403000000020004" pitchFamily="2" charset="0"/>
                            <a:cs typeface="Arial" panose="020B0604020202020204" pitchFamily="34" charset="0"/>
                          </a:rPr>
                          <m:t>𝑘</m:t>
                        </m:r>
                        <m:r>
                          <a:rPr lang="en-GB" sz="1100" b="0" i="1" smtClean="0">
                            <a:latin typeface="Cambria Math" panose="02040503050406030204" pitchFamily="18" charset="0"/>
                            <a:ea typeface="Helvetica Neue Light" panose="02000403000000020004" pitchFamily="2" charset="0"/>
                            <a:cs typeface="Arial" panose="020B0604020202020204" pitchFamily="34" charset="0"/>
                          </a:rPr>
                          <m:t>,</m:t>
                        </m:r>
                        <m:r>
                          <a:rPr lang="en-GB" sz="1100" b="0" i="1" smtClean="0">
                            <a:latin typeface="Cambria Math" panose="02040503050406030204" pitchFamily="18" charset="0"/>
                            <a:ea typeface="Helvetica Neue Light" panose="02000403000000020004" pitchFamily="2" charset="0"/>
                            <a:cs typeface="Arial" panose="020B0604020202020204" pitchFamily="34" charset="0"/>
                          </a:rPr>
                          <m:t>𝑖</m:t>
                        </m:r>
                        <m:r>
                          <a:rPr lang="en-GB" sz="1100" b="0" i="1" smtClean="0">
                            <a:latin typeface="Cambria Math" panose="02040503050406030204" pitchFamily="18" charset="0"/>
                            <a:ea typeface="Helvetica Neue Light" panose="02000403000000020004" pitchFamily="2" charset="0"/>
                            <a:cs typeface="Arial" panose="020B0604020202020204" pitchFamily="34" charset="0"/>
                          </a:rPr>
                          <m:t>,</m:t>
                        </m:r>
                        <m:r>
                          <a:rPr lang="en-GB" sz="1100" b="0" i="1" smtClean="0">
                            <a:latin typeface="Cambria Math" panose="02040503050406030204" pitchFamily="18" charset="0"/>
                            <a:ea typeface="Helvetica Neue Light" panose="02000403000000020004" pitchFamily="2" charset="0"/>
                            <a:cs typeface="Arial" panose="020B0604020202020204" pitchFamily="34" charset="0"/>
                          </a:rPr>
                          <m:t>𝑡</m:t>
                        </m:r>
                      </m:sub>
                    </m:sSub>
                  </m:oMath>
                </a14:m>
                <a:r>
                  <a:rPr lang="en-GB" sz="1100" dirty="0">
                    <a:latin typeface="Arial" panose="020B0604020202020204" pitchFamily="34" charset="0"/>
                    <a:ea typeface="Helvetica Neue Light" panose="02000403000000020004" pitchFamily="2" charset="0"/>
                    <a:cs typeface="Arial" panose="020B0604020202020204" pitchFamily="34" charset="0"/>
                  </a:rPr>
                  <a:t> coefficient for our independent variables</a:t>
                </a:r>
              </a:p>
              <a:p>
                <a:pPr/>
                <a14:m>
                  <m:oMath xmlns:m="http://schemas.openxmlformats.org/officeDocument/2006/math">
                    <m:r>
                      <a:rPr lang="en-GB" sz="1100" i="1" smtClean="0">
                        <a:latin typeface="Cambria Math" panose="02040503050406030204" pitchFamily="18" charset="0"/>
                        <a:ea typeface="Cambria Math" panose="02040503050406030204" pitchFamily="18" charset="0"/>
                        <a:cs typeface="Arial" panose="020B0604020202020204" pitchFamily="34" charset="0"/>
                      </a:rPr>
                      <m:t>𝜎</m:t>
                    </m:r>
                  </m:oMath>
                </a14:m>
                <a:r>
                  <a:rPr lang="en-GB" sz="1100" dirty="0">
                    <a:latin typeface="Arial" panose="020B0604020202020204" pitchFamily="34" charset="0"/>
                    <a:ea typeface="Helvetica Neue Light" panose="02000403000000020004" pitchFamily="2" charset="0"/>
                    <a:cs typeface="Arial" panose="020B0604020202020204" pitchFamily="34" charset="0"/>
                  </a:rPr>
                  <a:t> global variation</a:t>
                </a:r>
              </a:p>
              <a:p>
                <a:pPr/>
                <a14:m>
                  <m:oMath xmlns:m="http://schemas.openxmlformats.org/officeDocument/2006/math">
                    <m:sSub>
                      <m:sSubPr>
                        <m:ctrlPr>
                          <a:rPr lang="en-GB" sz="1100" i="1"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100" i="1" smtClean="0">
                            <a:latin typeface="Cambria Math" panose="02040503050406030204" pitchFamily="18" charset="0"/>
                            <a:ea typeface="Cambria Math" panose="02040503050406030204" pitchFamily="18" charset="0"/>
                            <a:cs typeface="Arial" panose="020B0604020202020204" pitchFamily="34" charset="0"/>
                          </a:rPr>
                          <m:t>𝜂</m:t>
                        </m:r>
                      </m:e>
                      <m:sub>
                        <m:r>
                          <a:rPr lang="en-GB" sz="1100" b="0" i="1" smtClean="0">
                            <a:latin typeface="Cambria Math" panose="02040503050406030204" pitchFamily="18" charset="0"/>
                            <a:ea typeface="Helvetica Neue Light" panose="02000403000000020004" pitchFamily="2" charset="0"/>
                            <a:cs typeface="Arial" panose="020B0604020202020204" pitchFamily="34" charset="0"/>
                          </a:rPr>
                          <m:t>𝑖</m:t>
                        </m:r>
                        <m:r>
                          <a:rPr lang="en-GB" sz="1100" b="0" i="1" smtClean="0">
                            <a:latin typeface="Cambria Math" panose="02040503050406030204" pitchFamily="18" charset="0"/>
                            <a:ea typeface="Helvetica Neue Light" panose="02000403000000020004" pitchFamily="2" charset="0"/>
                            <a:cs typeface="Arial" panose="020B0604020202020204" pitchFamily="34" charset="0"/>
                          </a:rPr>
                          <m:t>,</m:t>
                        </m:r>
                        <m:r>
                          <a:rPr lang="en-GB" sz="1100" b="0" i="1" smtClean="0">
                            <a:latin typeface="Cambria Math" panose="02040503050406030204" pitchFamily="18" charset="0"/>
                            <a:ea typeface="Helvetica Neue Light" panose="02000403000000020004" pitchFamily="2" charset="0"/>
                            <a:cs typeface="Arial" panose="020B0604020202020204" pitchFamily="34" charset="0"/>
                          </a:rPr>
                          <m:t>𝑡</m:t>
                        </m:r>
                      </m:sub>
                    </m:sSub>
                  </m:oMath>
                </a14:m>
                <a:r>
                  <a:rPr lang="en-GB" sz="1100" dirty="0">
                    <a:latin typeface="Arial" panose="020B0604020202020204" pitchFamily="34" charset="0"/>
                    <a:ea typeface="Helvetica Neue Light" panose="02000403000000020004" pitchFamily="2" charset="0"/>
                    <a:cs typeface="Arial" panose="020B0604020202020204" pitchFamily="34" charset="0"/>
                  </a:rPr>
                  <a:t> represents the combined effects from non-spatial, spatial and temporal variation</a:t>
                </a:r>
                <a:endParaRPr lang="en-GB" sz="1100" i="1" dirty="0">
                  <a:latin typeface="Cambria Math" panose="02040503050406030204" pitchFamily="18" charset="0"/>
                  <a:ea typeface="Helvetica Neue Light" panose="02000403000000020004" pitchFamily="2" charset="0"/>
                  <a:cs typeface="Arial" panose="020B0604020202020204" pitchFamily="34" charset="0"/>
                </a:endParaRPr>
              </a:p>
              <a:p>
                <a14:m>
                  <m:oMath xmlns:m="http://schemas.openxmlformats.org/officeDocument/2006/math">
                    <m:sSub>
                      <m:sSubPr>
                        <m:ctrlPr>
                          <a:rPr lang="en-GB" sz="1100" i="1"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100" i="1" smtClean="0">
                            <a:latin typeface="Cambria Math" panose="02040503050406030204" pitchFamily="18" charset="0"/>
                            <a:ea typeface="Cambria Math" panose="02040503050406030204" pitchFamily="18" charset="0"/>
                            <a:cs typeface="Arial" panose="020B0604020202020204" pitchFamily="34" charset="0"/>
                          </a:rPr>
                          <m:t>𝜃</m:t>
                        </m:r>
                      </m:e>
                      <m:sub>
                        <m:r>
                          <a:rPr lang="en-GB" sz="1100" b="0" i="1" smtClean="0">
                            <a:latin typeface="Cambria Math" panose="02040503050406030204" pitchFamily="18" charset="0"/>
                            <a:ea typeface="Helvetica Neue Light" panose="02000403000000020004" pitchFamily="2" charset="0"/>
                            <a:cs typeface="Arial" panose="020B0604020202020204" pitchFamily="34" charset="0"/>
                          </a:rPr>
                          <m:t>𝑖</m:t>
                        </m:r>
                        <m:r>
                          <a:rPr lang="en-GB" sz="1100" b="0" i="1" smtClean="0">
                            <a:latin typeface="Cambria Math" panose="02040503050406030204" pitchFamily="18" charset="0"/>
                            <a:ea typeface="Helvetica Neue Light" panose="02000403000000020004" pitchFamily="2" charset="0"/>
                            <a:cs typeface="Arial" panose="020B0604020202020204" pitchFamily="34" charset="0"/>
                          </a:rPr>
                          <m:t>,</m:t>
                        </m:r>
                        <m:r>
                          <a:rPr lang="en-GB" sz="1100" b="0" i="1" smtClean="0">
                            <a:latin typeface="Cambria Math" panose="02040503050406030204" pitchFamily="18" charset="0"/>
                            <a:ea typeface="Helvetica Neue Light" panose="02000403000000020004" pitchFamily="2" charset="0"/>
                            <a:cs typeface="Arial" panose="020B0604020202020204" pitchFamily="34" charset="0"/>
                          </a:rPr>
                          <m:t>𝑡</m:t>
                        </m:r>
                      </m:sub>
                    </m:sSub>
                  </m:oMath>
                </a14:m>
                <a:r>
                  <a:rPr lang="en-GB" sz="1100" dirty="0">
                    <a:latin typeface="Arial" panose="020B0604020202020204" pitchFamily="34" charset="0"/>
                    <a:ea typeface="Helvetica Neue Light" panose="02000403000000020004" pitchFamily="2" charset="0"/>
                    <a:cs typeface="Arial" panose="020B0604020202020204" pitchFamily="34" charset="0"/>
                  </a:rPr>
                  <a:t> unstructured non-spatial variation (level-1 random effects)</a:t>
                </a:r>
              </a:p>
              <a:p>
                <a14:m>
                  <m:oMath xmlns:m="http://schemas.openxmlformats.org/officeDocument/2006/math">
                    <m:sSub>
                      <m:sSubPr>
                        <m:ctrlPr>
                          <a:rPr lang="en-GB" sz="1100" i="1">
                            <a:latin typeface="Cambria Math" panose="02040503050406030204" pitchFamily="18" charset="0"/>
                            <a:ea typeface="Helvetica Neue Light" panose="02000403000000020004" pitchFamily="2" charset="0"/>
                            <a:cs typeface="Arial" panose="020B0604020202020204" pitchFamily="34" charset="0"/>
                          </a:rPr>
                        </m:ctrlPr>
                      </m:sSubPr>
                      <m:e>
                        <m:r>
                          <a:rPr lang="en-GB" sz="1100" i="1" smtClean="0">
                            <a:latin typeface="Cambria Math" panose="02040503050406030204" pitchFamily="18" charset="0"/>
                            <a:ea typeface="Cambria Math" panose="02040503050406030204" pitchFamily="18" charset="0"/>
                            <a:cs typeface="Arial" panose="020B0604020202020204" pitchFamily="34" charset="0"/>
                          </a:rPr>
                          <m:t>𝜙</m:t>
                        </m:r>
                      </m:e>
                      <m:sub>
                        <m:r>
                          <a:rPr lang="en-GB" sz="1100" b="0" i="1" smtClean="0">
                            <a:latin typeface="Cambria Math" panose="02040503050406030204" pitchFamily="18" charset="0"/>
                            <a:ea typeface="Helvetica Neue Light" panose="02000403000000020004" pitchFamily="2" charset="0"/>
                            <a:cs typeface="Arial" panose="020B0604020202020204" pitchFamily="34" charset="0"/>
                          </a:rPr>
                          <m:t>𝑖</m:t>
                        </m:r>
                        <m:r>
                          <a:rPr lang="en-GB" sz="1100" b="0" i="1" smtClean="0">
                            <a:latin typeface="Cambria Math" panose="02040503050406030204" pitchFamily="18" charset="0"/>
                            <a:ea typeface="Helvetica Neue Light" panose="02000403000000020004" pitchFamily="2" charset="0"/>
                            <a:cs typeface="Arial" panose="020B0604020202020204" pitchFamily="34" charset="0"/>
                          </a:rPr>
                          <m:t>,</m:t>
                        </m:r>
                        <m:r>
                          <a:rPr lang="en-GB" sz="1100" b="0" i="1" smtClean="0">
                            <a:latin typeface="Cambria Math" panose="02040503050406030204" pitchFamily="18" charset="0"/>
                            <a:ea typeface="Helvetica Neue Light" panose="02000403000000020004" pitchFamily="2" charset="0"/>
                            <a:cs typeface="Arial" panose="020B0604020202020204" pitchFamily="34" charset="0"/>
                          </a:rPr>
                          <m:t>𝑡</m:t>
                        </m:r>
                      </m:sub>
                    </m:sSub>
                    <m:r>
                      <a:rPr lang="en-GB" sz="1100" i="1">
                        <a:latin typeface="Cambria Math" panose="02040503050406030204" pitchFamily="18" charset="0"/>
                        <a:ea typeface="Helvetica Neue Light" panose="02000403000000020004" pitchFamily="2" charset="0"/>
                        <a:cs typeface="Arial" panose="020B0604020202020204" pitchFamily="34" charset="0"/>
                      </a:rPr>
                      <m:t> </m:t>
                    </m:r>
                  </m:oMath>
                </a14:m>
                <a:r>
                  <a:rPr lang="en-GB" sz="1100" dirty="0">
                    <a:latin typeface="Arial" panose="020B0604020202020204" pitchFamily="34" charset="0"/>
                    <a:ea typeface="Helvetica Neue Light" panose="02000403000000020004" pitchFamily="2" charset="0"/>
                    <a:cs typeface="Arial" panose="020B0604020202020204" pitchFamily="34" charset="0"/>
                  </a:rPr>
                  <a:t>structured spatial variation (level-2 random effects)</a:t>
                </a:r>
              </a:p>
              <a:p>
                <a14:m>
                  <m:oMath xmlns:m="http://schemas.openxmlformats.org/officeDocument/2006/math">
                    <m:sSub>
                      <m:sSubPr>
                        <m:ctrlPr>
                          <a:rPr lang="en-GB" sz="1100" i="1"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100" i="1" smtClean="0">
                            <a:latin typeface="Cambria Math" panose="02040503050406030204" pitchFamily="18" charset="0"/>
                            <a:ea typeface="Cambria Math" panose="02040503050406030204" pitchFamily="18" charset="0"/>
                            <a:cs typeface="Arial" panose="020B0604020202020204" pitchFamily="34" charset="0"/>
                          </a:rPr>
                          <m:t>𝜏</m:t>
                        </m:r>
                      </m:e>
                      <m:sub>
                        <m:r>
                          <a:rPr lang="en-GB" sz="1100" b="0" i="1" smtClean="0">
                            <a:latin typeface="Cambria Math" panose="02040503050406030204" pitchFamily="18" charset="0"/>
                            <a:ea typeface="Helvetica Neue Light" panose="02000403000000020004" pitchFamily="2" charset="0"/>
                            <a:cs typeface="Arial" panose="020B0604020202020204" pitchFamily="34" charset="0"/>
                          </a:rPr>
                          <m:t>𝑡</m:t>
                        </m:r>
                      </m:sub>
                    </m:sSub>
                    <m:r>
                      <a:rPr lang="en-GB" sz="1100" i="1">
                        <a:latin typeface="Cambria Math" panose="02040503050406030204" pitchFamily="18" charset="0"/>
                        <a:ea typeface="Helvetica Neue Light" panose="02000403000000020004" pitchFamily="2" charset="0"/>
                        <a:cs typeface="Arial" panose="020B0604020202020204" pitchFamily="34" charset="0"/>
                      </a:rPr>
                      <m:t> </m:t>
                    </m:r>
                  </m:oMath>
                </a14:m>
                <a:r>
                  <a:rPr lang="en-GB" sz="1100" dirty="0">
                    <a:latin typeface="Arial" panose="020B0604020202020204" pitchFamily="34" charset="0"/>
                    <a:ea typeface="Helvetica Neue Light" panose="02000403000000020004" pitchFamily="2" charset="0"/>
                    <a:cs typeface="Arial" panose="020B0604020202020204" pitchFamily="34" charset="0"/>
                  </a:rPr>
                  <a:t>temporal variation (level-3 random effects)</a:t>
                </a:r>
              </a:p>
              <a:p>
                <a14:m>
                  <m:oMath xmlns:m="http://schemas.openxmlformats.org/officeDocument/2006/math">
                    <m:sSub>
                      <m:sSubPr>
                        <m:ctrlPr>
                          <a:rPr lang="en-GB" sz="1100" i="1"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100" i="1" smtClean="0">
                            <a:latin typeface="Cambria Math" panose="02040503050406030204" pitchFamily="18" charset="0"/>
                            <a:ea typeface="Cambria Math" panose="02040503050406030204" pitchFamily="18" charset="0"/>
                            <a:cs typeface="Arial" panose="020B0604020202020204" pitchFamily="34" charset="0"/>
                          </a:rPr>
                          <m:t>𝜌</m:t>
                        </m:r>
                      </m:e>
                      <m:sub>
                        <m:r>
                          <a:rPr lang="en-GB" sz="1100" b="0" i="1" smtClean="0">
                            <a:latin typeface="Cambria Math" panose="02040503050406030204" pitchFamily="18" charset="0"/>
                            <a:ea typeface="Cambria Math" panose="02040503050406030204" pitchFamily="18" charset="0"/>
                            <a:cs typeface="Arial" panose="020B0604020202020204" pitchFamily="34" charset="0"/>
                          </a:rPr>
                          <m:t>𝑠</m:t>
                        </m:r>
                      </m:sub>
                    </m:sSub>
                    <m:r>
                      <a:rPr lang="en-GB" sz="1100" i="1">
                        <a:latin typeface="Cambria Math" panose="02040503050406030204" pitchFamily="18" charset="0"/>
                        <a:ea typeface="Helvetica Neue Light" panose="02000403000000020004" pitchFamily="2" charset="0"/>
                        <a:cs typeface="Arial" panose="020B0604020202020204" pitchFamily="34" charset="0"/>
                      </a:rPr>
                      <m:t> </m:t>
                    </m:r>
                  </m:oMath>
                </a14:m>
                <a:r>
                  <a:rPr lang="en-GB" sz="1100" dirty="0">
                    <a:latin typeface="Arial" panose="020B0604020202020204" pitchFamily="34" charset="0"/>
                    <a:ea typeface="Helvetica Neue Light" panose="02000403000000020004" pitchFamily="2" charset="0"/>
                    <a:cs typeface="Arial" panose="020B0604020202020204" pitchFamily="34" charset="0"/>
                  </a:rPr>
                  <a:t>proportion (0 to 1) of non-spatial versus spatial structure (partitioned scale value)</a:t>
                </a:r>
              </a:p>
              <a:p>
                <a14:m>
                  <m:oMath xmlns:m="http://schemas.openxmlformats.org/officeDocument/2006/math">
                    <m:sSub>
                      <m:sSubPr>
                        <m:ctrlPr>
                          <a:rPr lang="en-GB" sz="1100" i="1" smtClean="0">
                            <a:latin typeface="Cambria Math" panose="02040503050406030204" pitchFamily="18" charset="0"/>
                            <a:ea typeface="Helvetica Neue Light" panose="02000403000000020004" pitchFamily="2" charset="0"/>
                            <a:cs typeface="Arial" panose="020B0604020202020204" pitchFamily="34" charset="0"/>
                          </a:rPr>
                        </m:ctrlPr>
                      </m:sSubPr>
                      <m:e>
                        <m:r>
                          <a:rPr lang="en-GB" sz="1100" i="1" smtClean="0">
                            <a:latin typeface="Cambria Math" panose="02040503050406030204" pitchFamily="18" charset="0"/>
                            <a:ea typeface="Cambria Math" panose="02040503050406030204" pitchFamily="18" charset="0"/>
                            <a:cs typeface="Arial" panose="020B0604020202020204" pitchFamily="34" charset="0"/>
                          </a:rPr>
                          <m:t>𝜌</m:t>
                        </m:r>
                      </m:e>
                      <m:sub>
                        <m:r>
                          <a:rPr lang="en-GB" sz="1100" b="0" i="1" smtClean="0">
                            <a:latin typeface="Cambria Math" panose="02040503050406030204" pitchFamily="18" charset="0"/>
                            <a:ea typeface="Helvetica Neue Light" panose="02000403000000020004" pitchFamily="2" charset="0"/>
                            <a:cs typeface="Arial" panose="020B0604020202020204" pitchFamily="34" charset="0"/>
                          </a:rPr>
                          <m:t>𝑡</m:t>
                        </m:r>
                      </m:sub>
                    </m:sSub>
                  </m:oMath>
                </a14:m>
                <a:r>
                  <a:rPr lang="en-GB" sz="1100" dirty="0">
                    <a:latin typeface="Arial" panose="020B0604020202020204" pitchFamily="34" charset="0"/>
                    <a:ea typeface="Helvetica Neue Light" panose="02000403000000020004" pitchFamily="2" charset="0"/>
                    <a:cs typeface="Arial" panose="020B0604020202020204" pitchFamily="34" charset="0"/>
                  </a:rPr>
                  <a:t> proportion (0 to 1) of temporal variation (scale value)</a:t>
                </a:r>
              </a:p>
            </p:txBody>
          </p:sp>
        </mc:Choice>
        <mc:Fallback>
          <p:sp>
            <p:nvSpPr>
              <p:cNvPr id="13" name="TextBox 12">
                <a:extLst>
                  <a:ext uri="{FF2B5EF4-FFF2-40B4-BE49-F238E27FC236}">
                    <a16:creationId xmlns:a16="http://schemas.microsoft.com/office/drawing/2014/main" id="{2FB7570A-D982-B0CC-C7F2-0C779F7C10AD}"/>
                  </a:ext>
                </a:extLst>
              </p:cNvPr>
              <p:cNvSpPr txBox="1">
                <a:spLocks noRot="1" noChangeAspect="1" noMove="1" noResize="1" noEditPoints="1" noAdjustHandles="1" noChangeArrowheads="1" noChangeShapeType="1" noTextEdit="1"/>
              </p:cNvSpPr>
              <p:nvPr/>
            </p:nvSpPr>
            <p:spPr>
              <a:xfrm>
                <a:off x="6142068" y="4688928"/>
                <a:ext cx="5451581" cy="2175275"/>
              </a:xfrm>
              <a:prstGeom prst="rect">
                <a:avLst/>
              </a:prstGeom>
              <a:blipFill>
                <a:blip r:embed="rId6"/>
                <a:stretch>
                  <a:fillRect b="-1163"/>
                </a:stretch>
              </a:blipFill>
            </p:spPr>
            <p:txBody>
              <a:bodyPr/>
              <a:lstStyle/>
              <a:p>
                <a:r>
                  <a:rPr lang="en-GB">
                    <a:noFill/>
                  </a:rPr>
                  <a:t> </a:t>
                </a:r>
              </a:p>
            </p:txBody>
          </p:sp>
        </mc:Fallback>
      </mc:AlternateContent>
      <p:sp>
        <p:nvSpPr>
          <p:cNvPr id="14" name="TextBox 13">
            <a:extLst>
              <a:ext uri="{FF2B5EF4-FFF2-40B4-BE49-F238E27FC236}">
                <a16:creationId xmlns:a16="http://schemas.microsoft.com/office/drawing/2014/main" id="{A5DC251B-AFCB-C2B0-13D8-FE010362537E}"/>
              </a:ext>
            </a:extLst>
          </p:cNvPr>
          <p:cNvSpPr txBox="1"/>
          <p:nvPr/>
        </p:nvSpPr>
        <p:spPr>
          <a:xfrm>
            <a:off x="6142068" y="4474112"/>
            <a:ext cx="1736373" cy="307777"/>
          </a:xfrm>
          <a:prstGeom prst="rect">
            <a:avLst/>
          </a:prstGeom>
          <a:noFill/>
        </p:spPr>
        <p:txBody>
          <a:bodyPr wrap="none" rtlCol="0">
            <a:spAutoFit/>
          </a:bodyPr>
          <a:lstStyle/>
          <a:p>
            <a:r>
              <a:rPr lang="en-GB" sz="1400" b="1" dirty="0">
                <a:latin typeface="HELVETICA NEUE LIGHT" panose="02000403000000020004" pitchFamily="2" charset="0"/>
                <a:ea typeface="HELVETICA NEUE LIGHT" panose="02000403000000020004" pitchFamily="2" charset="0"/>
              </a:rPr>
              <a:t>Model components</a:t>
            </a:r>
          </a:p>
        </p:txBody>
      </p:sp>
      <p:sp>
        <p:nvSpPr>
          <p:cNvPr id="15" name="TextBox 14">
            <a:extLst>
              <a:ext uri="{FF2B5EF4-FFF2-40B4-BE49-F238E27FC236}">
                <a16:creationId xmlns:a16="http://schemas.microsoft.com/office/drawing/2014/main" id="{4F754411-236A-4AAD-CB3F-101D48719170}"/>
              </a:ext>
            </a:extLst>
          </p:cNvPr>
          <p:cNvSpPr txBox="1"/>
          <p:nvPr/>
        </p:nvSpPr>
        <p:spPr>
          <a:xfrm>
            <a:off x="5209162" y="5388417"/>
            <a:ext cx="530915" cy="369332"/>
          </a:xfrm>
          <a:prstGeom prst="rect">
            <a:avLst/>
          </a:prstGeom>
          <a:noFill/>
        </p:spPr>
        <p:txBody>
          <a:bodyPr wrap="none" rtlCol="0">
            <a:spAutoFit/>
          </a:bodyPr>
          <a:lstStyle/>
          <a:p>
            <a:r>
              <a:rPr lang="en-GB" b="1" dirty="0"/>
              <a:t>&lt;&lt;&lt;</a:t>
            </a:r>
          </a:p>
        </p:txBody>
      </p:sp>
      <p:sp>
        <p:nvSpPr>
          <p:cNvPr id="17" name="Slide Number Placeholder 3">
            <a:extLst>
              <a:ext uri="{FF2B5EF4-FFF2-40B4-BE49-F238E27FC236}">
                <a16:creationId xmlns:a16="http://schemas.microsoft.com/office/drawing/2014/main" id="{59744D7B-D246-3F88-B2D1-7E0ACE69246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descr="A black and white drawing of a flower&#10;&#10;Description automatically generated with low confidence">
            <a:extLst>
              <a:ext uri="{FF2B5EF4-FFF2-40B4-BE49-F238E27FC236}">
                <a16:creationId xmlns:a16="http://schemas.microsoft.com/office/drawing/2014/main" id="{3ED886D6-D569-674D-43F1-3BEA32EEB7D5}"/>
              </a:ext>
            </a:extLst>
          </p:cNvPr>
          <p:cNvPicPr>
            <a:picLocks noChangeAspect="1"/>
          </p:cNvPicPr>
          <p:nvPr/>
        </p:nvPicPr>
        <p:blipFill>
          <a:blip r:embed="rId7"/>
          <a:stretch>
            <a:fillRect/>
          </a:stretch>
        </p:blipFill>
        <p:spPr>
          <a:xfrm>
            <a:off x="6630097" y="645182"/>
            <a:ext cx="2513903" cy="2648317"/>
          </a:xfrm>
          <a:prstGeom prst="rect">
            <a:avLst/>
          </a:prstGeom>
        </p:spPr>
      </p:pic>
      <p:sp>
        <p:nvSpPr>
          <p:cNvPr id="11" name="TextBox 10">
            <a:extLst>
              <a:ext uri="{FF2B5EF4-FFF2-40B4-BE49-F238E27FC236}">
                <a16:creationId xmlns:a16="http://schemas.microsoft.com/office/drawing/2014/main" id="{37FDCEDA-06B3-0EFB-82DF-FD66D3AC83DA}"/>
              </a:ext>
            </a:extLst>
          </p:cNvPr>
          <p:cNvSpPr txBox="1"/>
          <p:nvPr/>
        </p:nvSpPr>
        <p:spPr>
          <a:xfrm>
            <a:off x="4082103" y="3789345"/>
            <a:ext cx="5061898"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Stan only uses the nodes and edges format to reconstruct the adjacency matrix (Queen contiguity-based).</a:t>
            </a:r>
          </a:p>
        </p:txBody>
      </p:sp>
      <p:sp>
        <p:nvSpPr>
          <p:cNvPr id="12" name="TextBox 11">
            <a:extLst>
              <a:ext uri="{FF2B5EF4-FFF2-40B4-BE49-F238E27FC236}">
                <a16:creationId xmlns:a16="http://schemas.microsoft.com/office/drawing/2014/main" id="{B6B16C96-77A1-2653-37A4-1C9CDFAD606A}"/>
              </a:ext>
            </a:extLst>
          </p:cNvPr>
          <p:cNvSpPr txBox="1"/>
          <p:nvPr/>
        </p:nvSpPr>
        <p:spPr>
          <a:xfrm>
            <a:off x="9242204" y="131372"/>
            <a:ext cx="2911420" cy="1569660"/>
          </a:xfrm>
          <a:prstGeom prst="rect">
            <a:avLst/>
          </a:prstGeom>
          <a:solidFill>
            <a:schemeClr val="accent1"/>
          </a:solidFill>
          <a:ln>
            <a:solidFill>
              <a:schemeClr val="accent1"/>
            </a:solidFill>
          </a:ln>
        </p:spPr>
        <p:txBody>
          <a:bodyPr wrap="square" rtlCol="0">
            <a:spAutoFit/>
          </a:bodyPr>
          <a:lstStyle/>
          <a:p>
            <a:r>
              <a:rPr lang="en-GB" sz="1600" dirty="0">
                <a:latin typeface="Helvetica" pitchFamily="2" charset="0"/>
              </a:rPr>
              <a:t>Model formulation will</a:t>
            </a:r>
          </a:p>
          <a:p>
            <a:r>
              <a:rPr lang="en-GB" sz="1600" dirty="0">
                <a:latin typeface="Helvetica" pitchFamily="2" charset="0"/>
              </a:rPr>
              <a:t>remain the same ICAR</a:t>
            </a:r>
          </a:p>
          <a:p>
            <a:r>
              <a:rPr lang="en-GB" sz="1600" dirty="0">
                <a:latin typeface="Helvetica" pitchFamily="2" charset="0"/>
              </a:rPr>
              <a:t>model, but we extend it </a:t>
            </a:r>
          </a:p>
          <a:p>
            <a:r>
              <a:rPr lang="en-GB" sz="1600" dirty="0">
                <a:latin typeface="Helvetica" pitchFamily="2" charset="0"/>
              </a:rPr>
              <a:t>into a </a:t>
            </a:r>
            <a:r>
              <a:rPr lang="en-GB" sz="1600" b="1" dirty="0">
                <a:latin typeface="Helvetica" pitchFamily="2" charset="0"/>
              </a:rPr>
              <a:t>3-level hierarchical</a:t>
            </a:r>
          </a:p>
          <a:p>
            <a:r>
              <a:rPr lang="en-GB" sz="1600" b="1" dirty="0">
                <a:latin typeface="Helvetica" pitchFamily="2" charset="0"/>
              </a:rPr>
              <a:t>structure </a:t>
            </a:r>
            <a:r>
              <a:rPr lang="en-GB" sz="1600" dirty="0">
                <a:latin typeface="Helvetica" pitchFamily="2" charset="0"/>
              </a:rPr>
              <a:t>with the inclusion of time as a random effect</a:t>
            </a:r>
          </a:p>
        </p:txBody>
      </p:sp>
      <p:sp>
        <p:nvSpPr>
          <p:cNvPr id="16" name="Rectangle 15">
            <a:extLst>
              <a:ext uri="{FF2B5EF4-FFF2-40B4-BE49-F238E27FC236}">
                <a16:creationId xmlns:a16="http://schemas.microsoft.com/office/drawing/2014/main" id="{F49B11D9-15D8-5C95-83F4-E4A5BD38D696}"/>
              </a:ext>
            </a:extLst>
          </p:cNvPr>
          <p:cNvSpPr/>
          <p:nvPr/>
        </p:nvSpPr>
        <p:spPr>
          <a:xfrm>
            <a:off x="73572" y="122261"/>
            <a:ext cx="9070428" cy="433412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77FCB43A-565A-61FD-4C76-619ACE29E29D}"/>
                  </a:ext>
                </a:extLst>
              </p:cNvPr>
              <p:cNvSpPr txBox="1"/>
              <p:nvPr/>
            </p:nvSpPr>
            <p:spPr>
              <a:xfrm>
                <a:off x="521702" y="5584316"/>
                <a:ext cx="4285469" cy="335413"/>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𝜂</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𝑡</m:t>
                          </m:r>
                        </m:sub>
                      </m:sSub>
                      <m:r>
                        <a:rPr lang="en-GB" b="0" i="1" smtClean="0">
                          <a:latin typeface="Cambria Math" panose="02040503050406030204" pitchFamily="18" charset="0"/>
                        </a:rPr>
                        <m:t>= </m:t>
                      </m:r>
                      <m:d>
                        <m:dPr>
                          <m:ctrlPr>
                            <a:rPr lang="en-GB" b="0" i="1" smtClean="0">
                              <a:latin typeface="Cambria Math" panose="02040503050406030204" pitchFamily="18" charset="0"/>
                            </a:rPr>
                          </m:ctrlPr>
                        </m:dPr>
                        <m:e>
                          <m:rad>
                            <m:radPr>
                              <m:degHide m:val="on"/>
                              <m:ctrlPr>
                                <a:rPr lang="en-GB" i="1">
                                  <a:latin typeface="Cambria Math" panose="02040503050406030204" pitchFamily="18" charset="0"/>
                                </a:rPr>
                              </m:ctrlPr>
                            </m:radPr>
                            <m:deg/>
                            <m:e>
                              <m:r>
                                <a:rPr lang="en-GB" i="1">
                                  <a:latin typeface="Cambria Math" panose="02040503050406030204" pitchFamily="18" charset="0"/>
                                </a:rPr>
                                <m:t>1−</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rPr>
                                    <m:t>𝑠</m:t>
                                  </m:r>
                                </m:sub>
                              </m:sSub>
                            </m:e>
                          </m:rad>
                        </m:e>
                      </m:d>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𝑡</m:t>
                          </m:r>
                        </m:sub>
                      </m:sSub>
                      <m:r>
                        <a:rPr lang="en-GB" b="0" i="1" smtClean="0">
                          <a:latin typeface="Cambria Math" panose="02040503050406030204" pitchFamily="18" charset="0"/>
                        </a:rPr>
                        <m:t>+</m:t>
                      </m:r>
                      <m:d>
                        <m:dPr>
                          <m:ctrlPr>
                            <a:rPr lang="en-GB" i="1">
                              <a:latin typeface="Cambria Math" panose="02040503050406030204" pitchFamily="18" charset="0"/>
                            </a:rPr>
                          </m:ctrlPr>
                        </m:dPr>
                        <m:e>
                          <m:rad>
                            <m:radPr>
                              <m:degHide m:val="on"/>
                              <m:ctrlPr>
                                <a:rPr lang="en-GB" i="1">
                                  <a:latin typeface="Cambria Math" panose="02040503050406030204" pitchFamily="18" charset="0"/>
                                </a:rPr>
                              </m:ctrlPr>
                            </m:radPr>
                            <m:deg/>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𝜌</m:t>
                                  </m:r>
                                </m:e>
                                <m:sub>
                                  <m:r>
                                    <a:rPr lang="en-GB" i="1">
                                      <a:latin typeface="Cambria Math" panose="02040503050406030204" pitchFamily="18" charset="0"/>
                                    </a:rPr>
                                    <m:t>𝑠</m:t>
                                  </m:r>
                                </m:sub>
                              </m:sSub>
                            </m:e>
                          </m:rad>
                        </m:e>
                      </m:d>
                      <m:sSub>
                        <m:sSubPr>
                          <m:ctrlPr>
                            <a:rPr lang="en-GB" i="1">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𝜙</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𝑡</m:t>
                          </m:r>
                        </m:sub>
                      </m:sSub>
                      <m:r>
                        <a:rPr lang="en-GB" b="0" i="1" smtClean="0">
                          <a:latin typeface="Cambria Math" panose="02040503050406030204" pitchFamily="18" charset="0"/>
                        </a:rPr>
                        <m:t>+</m:t>
                      </m:r>
                      <m:d>
                        <m:dPr>
                          <m:ctrlPr>
                            <a:rPr lang="en-GB" i="1">
                              <a:latin typeface="Cambria Math" panose="02040503050406030204" pitchFamily="18" charset="0"/>
                            </a:rPr>
                          </m:ctrlPr>
                        </m:dPr>
                        <m:e>
                          <m:rad>
                            <m:radPr>
                              <m:degHide m:val="on"/>
                              <m:ctrlPr>
                                <a:rPr lang="en-GB" i="1">
                                  <a:latin typeface="Cambria Math" panose="02040503050406030204" pitchFamily="18" charset="0"/>
                                </a:rPr>
                              </m:ctrlPr>
                            </m:radPr>
                            <m:deg/>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𝜌</m:t>
                                  </m:r>
                                </m:e>
                                <m:sub>
                                  <m:r>
                                    <a:rPr lang="en-GB" b="0" i="1" smtClean="0">
                                      <a:latin typeface="Cambria Math" panose="02040503050406030204" pitchFamily="18" charset="0"/>
                                      <a:ea typeface="Cambria Math" panose="02040503050406030204" pitchFamily="18" charset="0"/>
                                    </a:rPr>
                                    <m:t>𝑡</m:t>
                                  </m:r>
                                </m:sub>
                              </m:sSub>
                            </m:e>
                          </m:rad>
                        </m:e>
                      </m:d>
                      <m:sSub>
                        <m:sSubPr>
                          <m:ctrlPr>
                            <a:rPr lang="en-GB" i="1">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𝜏</m:t>
                          </m:r>
                        </m:e>
                        <m:sub>
                          <m:r>
                            <a:rPr lang="en-GB" i="1">
                              <a:latin typeface="Cambria Math" panose="02040503050406030204" pitchFamily="18" charset="0"/>
                            </a:rPr>
                            <m:t>𝑡</m:t>
                          </m:r>
                        </m:sub>
                      </m:sSub>
                    </m:oMath>
                  </m:oMathPara>
                </a14:m>
                <a:endParaRPr lang="en-GB" dirty="0"/>
              </a:p>
            </p:txBody>
          </p:sp>
        </mc:Choice>
        <mc:Fallback>
          <p:sp>
            <p:nvSpPr>
              <p:cNvPr id="18" name="TextBox 17">
                <a:extLst>
                  <a:ext uri="{FF2B5EF4-FFF2-40B4-BE49-F238E27FC236}">
                    <a16:creationId xmlns:a16="http://schemas.microsoft.com/office/drawing/2014/main" id="{77FCB43A-565A-61FD-4C76-619ACE29E29D}"/>
                  </a:ext>
                </a:extLst>
              </p:cNvPr>
              <p:cNvSpPr txBox="1">
                <a:spLocks noRot="1" noChangeAspect="1" noMove="1" noResize="1" noEditPoints="1" noAdjustHandles="1" noChangeArrowheads="1" noChangeShapeType="1" noTextEdit="1"/>
              </p:cNvSpPr>
              <p:nvPr/>
            </p:nvSpPr>
            <p:spPr>
              <a:xfrm>
                <a:off x="521702" y="5584316"/>
                <a:ext cx="4285469" cy="335413"/>
              </a:xfrm>
              <a:prstGeom prst="rect">
                <a:avLst/>
              </a:prstGeom>
              <a:blipFill>
                <a:blip r:embed="rId8"/>
                <a:stretch>
                  <a:fillRect b="-21429"/>
                </a:stretch>
              </a:blipFill>
              <a:ln>
                <a:solidFill>
                  <a:schemeClr val="accent1">
                    <a:lumMod val="40000"/>
                    <a:lumOff val="60000"/>
                  </a:schemeClr>
                </a:solidFill>
              </a:ln>
            </p:spPr>
            <p:txBody>
              <a:bodyPr/>
              <a:lstStyle/>
              <a:p>
                <a:r>
                  <a:rPr lang="en-GB">
                    <a:noFill/>
                  </a:rPr>
                  <a:t> </a:t>
                </a:r>
              </a:p>
            </p:txBody>
          </p:sp>
        </mc:Fallback>
      </mc:AlternateContent>
      <p:sp>
        <p:nvSpPr>
          <p:cNvPr id="19" name="TextBox 18">
            <a:extLst>
              <a:ext uri="{FF2B5EF4-FFF2-40B4-BE49-F238E27FC236}">
                <a16:creationId xmlns:a16="http://schemas.microsoft.com/office/drawing/2014/main" id="{5882C0B3-878F-975B-DF6E-FB981210D570}"/>
              </a:ext>
            </a:extLst>
          </p:cNvPr>
          <p:cNvSpPr txBox="1"/>
          <p:nvPr/>
        </p:nvSpPr>
        <p:spPr>
          <a:xfrm>
            <a:off x="1482653" y="6058496"/>
            <a:ext cx="1261242" cy="307777"/>
          </a:xfrm>
          <a:prstGeom prst="rect">
            <a:avLst/>
          </a:prstGeom>
          <a:noFill/>
        </p:spPr>
        <p:txBody>
          <a:bodyPr wrap="square" rtlCol="0">
            <a:spAutoFit/>
          </a:bodyPr>
          <a:lstStyle/>
          <a:p>
            <a:r>
              <a:rPr lang="en-GB" sz="1400" dirty="0">
                <a:latin typeface="Helvetica" pitchFamily="2" charset="0"/>
              </a:rPr>
              <a:t>non-spatial</a:t>
            </a:r>
          </a:p>
        </p:txBody>
      </p:sp>
      <p:sp>
        <p:nvSpPr>
          <p:cNvPr id="20" name="TextBox 19">
            <a:extLst>
              <a:ext uri="{FF2B5EF4-FFF2-40B4-BE49-F238E27FC236}">
                <a16:creationId xmlns:a16="http://schemas.microsoft.com/office/drawing/2014/main" id="{691C8C09-B9C7-66BC-2119-43908BD275C8}"/>
              </a:ext>
            </a:extLst>
          </p:cNvPr>
          <p:cNvSpPr txBox="1"/>
          <p:nvPr/>
        </p:nvSpPr>
        <p:spPr>
          <a:xfrm>
            <a:off x="2518613" y="6027152"/>
            <a:ext cx="300082" cy="369332"/>
          </a:xfrm>
          <a:prstGeom prst="rect">
            <a:avLst/>
          </a:prstGeom>
          <a:noFill/>
        </p:spPr>
        <p:txBody>
          <a:bodyPr wrap="none" rtlCol="0">
            <a:spAutoFit/>
          </a:bodyPr>
          <a:lstStyle/>
          <a:p>
            <a:r>
              <a:rPr lang="en-GB" dirty="0"/>
              <a:t>+</a:t>
            </a:r>
          </a:p>
        </p:txBody>
      </p:sp>
      <p:sp>
        <p:nvSpPr>
          <p:cNvPr id="21" name="TextBox 20">
            <a:extLst>
              <a:ext uri="{FF2B5EF4-FFF2-40B4-BE49-F238E27FC236}">
                <a16:creationId xmlns:a16="http://schemas.microsoft.com/office/drawing/2014/main" id="{9B95D05F-F883-2C42-5DB4-60347A71603B}"/>
              </a:ext>
            </a:extLst>
          </p:cNvPr>
          <p:cNvSpPr txBox="1"/>
          <p:nvPr/>
        </p:nvSpPr>
        <p:spPr>
          <a:xfrm>
            <a:off x="2869976" y="6049619"/>
            <a:ext cx="702436" cy="307777"/>
          </a:xfrm>
          <a:prstGeom prst="rect">
            <a:avLst/>
          </a:prstGeom>
          <a:noFill/>
        </p:spPr>
        <p:txBody>
          <a:bodyPr wrap="none" rtlCol="0">
            <a:spAutoFit/>
          </a:bodyPr>
          <a:lstStyle/>
          <a:p>
            <a:r>
              <a:rPr lang="en-GB" sz="1400" dirty="0">
                <a:latin typeface="Helvetica" pitchFamily="2" charset="0"/>
              </a:rPr>
              <a:t>spatial</a:t>
            </a:r>
          </a:p>
        </p:txBody>
      </p:sp>
      <p:sp>
        <p:nvSpPr>
          <p:cNvPr id="22" name="TextBox 21">
            <a:extLst>
              <a:ext uri="{FF2B5EF4-FFF2-40B4-BE49-F238E27FC236}">
                <a16:creationId xmlns:a16="http://schemas.microsoft.com/office/drawing/2014/main" id="{8A88A450-B6EC-FDC5-0516-04C1E51E1827}"/>
              </a:ext>
            </a:extLst>
          </p:cNvPr>
          <p:cNvSpPr txBox="1"/>
          <p:nvPr/>
        </p:nvSpPr>
        <p:spPr>
          <a:xfrm>
            <a:off x="3621423" y="6018790"/>
            <a:ext cx="300082" cy="369332"/>
          </a:xfrm>
          <a:prstGeom prst="rect">
            <a:avLst/>
          </a:prstGeom>
          <a:noFill/>
        </p:spPr>
        <p:txBody>
          <a:bodyPr wrap="none" rtlCol="0">
            <a:spAutoFit/>
          </a:bodyPr>
          <a:lstStyle/>
          <a:p>
            <a:r>
              <a:rPr lang="en-GB" dirty="0"/>
              <a:t>+</a:t>
            </a:r>
          </a:p>
        </p:txBody>
      </p:sp>
      <p:sp>
        <p:nvSpPr>
          <p:cNvPr id="23" name="TextBox 22">
            <a:extLst>
              <a:ext uri="{FF2B5EF4-FFF2-40B4-BE49-F238E27FC236}">
                <a16:creationId xmlns:a16="http://schemas.microsoft.com/office/drawing/2014/main" id="{D211AE46-9572-BCB0-53A9-DBA74B169CB4}"/>
              </a:ext>
            </a:extLst>
          </p:cNvPr>
          <p:cNvSpPr txBox="1"/>
          <p:nvPr/>
        </p:nvSpPr>
        <p:spPr>
          <a:xfrm>
            <a:off x="3934955" y="6049619"/>
            <a:ext cx="880369" cy="307777"/>
          </a:xfrm>
          <a:prstGeom prst="rect">
            <a:avLst/>
          </a:prstGeom>
          <a:noFill/>
        </p:spPr>
        <p:txBody>
          <a:bodyPr wrap="none" rtlCol="0">
            <a:spAutoFit/>
          </a:bodyPr>
          <a:lstStyle/>
          <a:p>
            <a:r>
              <a:rPr lang="en-GB" sz="1400" dirty="0">
                <a:latin typeface="Helvetica" pitchFamily="2" charset="0"/>
              </a:rPr>
              <a:t>temporal</a:t>
            </a:r>
          </a:p>
        </p:txBody>
      </p:sp>
      <p:sp>
        <p:nvSpPr>
          <p:cNvPr id="24" name="TextBox 23">
            <a:extLst>
              <a:ext uri="{FF2B5EF4-FFF2-40B4-BE49-F238E27FC236}">
                <a16:creationId xmlns:a16="http://schemas.microsoft.com/office/drawing/2014/main" id="{7E0592C4-DBC2-AA3E-217E-C0E462A0466B}"/>
              </a:ext>
            </a:extLst>
          </p:cNvPr>
          <p:cNvSpPr txBox="1"/>
          <p:nvPr/>
        </p:nvSpPr>
        <p:spPr>
          <a:xfrm>
            <a:off x="504015" y="6058496"/>
            <a:ext cx="1114408" cy="307777"/>
          </a:xfrm>
          <a:prstGeom prst="rect">
            <a:avLst/>
          </a:prstGeom>
          <a:noFill/>
        </p:spPr>
        <p:txBody>
          <a:bodyPr wrap="none" rtlCol="0">
            <a:spAutoFit/>
          </a:bodyPr>
          <a:lstStyle/>
          <a:p>
            <a:r>
              <a:rPr lang="en-GB" sz="1400" dirty="0">
                <a:latin typeface="Helvetica" pitchFamily="2" charset="0"/>
              </a:rPr>
              <a:t>combined =</a:t>
            </a:r>
          </a:p>
        </p:txBody>
      </p:sp>
    </p:spTree>
    <p:extLst>
      <p:ext uri="{BB962C8B-B14F-4D97-AF65-F5344CB8AC3E}">
        <p14:creationId xmlns:p14="http://schemas.microsoft.com/office/powerpoint/2010/main" val="2883713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5E5BF6-4559-8833-CA47-3C37F9C8506A}"/>
              </a:ext>
            </a:extLst>
          </p:cNvPr>
          <p:cNvSpPr txBox="1"/>
          <p:nvPr/>
        </p:nvSpPr>
        <p:spPr>
          <a:xfrm>
            <a:off x="643102" y="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 formulation for Spatiotemporal ICAR model in Stan</a:t>
            </a:r>
          </a:p>
        </p:txBody>
      </p:sp>
      <p:sp>
        <p:nvSpPr>
          <p:cNvPr id="3" name="TextBox 2">
            <a:extLst>
              <a:ext uri="{FF2B5EF4-FFF2-40B4-BE49-F238E27FC236}">
                <a16:creationId xmlns:a16="http://schemas.microsoft.com/office/drawing/2014/main" id="{BC6DA9DA-550D-B552-DE84-2495296FD444}"/>
              </a:ext>
            </a:extLst>
          </p:cNvPr>
          <p:cNvSpPr txBox="1"/>
          <p:nvPr/>
        </p:nvSpPr>
        <p:spPr>
          <a:xfrm>
            <a:off x="136636" y="633115"/>
            <a:ext cx="5854262" cy="4662815"/>
          </a:xfrm>
          <a:prstGeom prst="rect">
            <a:avLst/>
          </a:prstGeom>
          <a:noFill/>
        </p:spPr>
        <p:txBody>
          <a:bodyPr wrap="square" rtlCol="0">
            <a:spAutoFit/>
          </a:bodyPr>
          <a:lstStyle/>
          <a:p>
            <a:r>
              <a:rPr lang="en-GB" sz="900" b="1" dirty="0">
                <a:latin typeface="Helvetica" pitchFamily="2" charset="0"/>
              </a:rPr>
              <a:t>data </a:t>
            </a:r>
            <a:r>
              <a:rPr lang="en-GB" sz="900" dirty="0">
                <a:latin typeface="Helvetica" pitchFamily="2" charset="0"/>
              </a:rPr>
              <a:t>{</a:t>
            </a:r>
          </a:p>
          <a:p>
            <a:r>
              <a:rPr lang="en-GB" sz="900" dirty="0">
                <a:latin typeface="Helvetica" pitchFamily="2" charset="0"/>
              </a:rPr>
              <a:t>  int&lt;lower=0&gt; N;                                                          // Number of spatial units</a:t>
            </a:r>
          </a:p>
          <a:p>
            <a:r>
              <a:rPr lang="en-GB" sz="900" dirty="0">
                <a:latin typeface="Helvetica" pitchFamily="2" charset="0"/>
              </a:rPr>
              <a:t>  int&lt;lower=0&gt; T;                                                          // Number of time periods</a:t>
            </a:r>
          </a:p>
          <a:p>
            <a:r>
              <a:rPr lang="en-GB" sz="900" dirty="0">
                <a:latin typeface="Helvetica" pitchFamily="2" charset="0"/>
              </a:rPr>
              <a:t>  int&lt;lower=0&gt; </a:t>
            </a:r>
            <a:r>
              <a:rPr lang="en-GB" sz="900" dirty="0" err="1">
                <a:latin typeface="Helvetica" pitchFamily="2" charset="0"/>
              </a:rPr>
              <a:t>N_edges</a:t>
            </a:r>
            <a:r>
              <a:rPr lang="en-GB" sz="900" dirty="0">
                <a:latin typeface="Helvetica" pitchFamily="2" charset="0"/>
              </a:rPr>
              <a:t>;                                              // Number of spatial edges (Queen contiguity)</a:t>
            </a:r>
          </a:p>
          <a:p>
            <a:r>
              <a:rPr lang="en-GB" sz="900" dirty="0">
                <a:latin typeface="Helvetica" pitchFamily="2" charset="0"/>
              </a:rPr>
              <a:t>  array[</a:t>
            </a:r>
            <a:r>
              <a:rPr lang="en-GB" sz="900" dirty="0" err="1">
                <a:latin typeface="Helvetica" pitchFamily="2" charset="0"/>
              </a:rPr>
              <a:t>N_edges</a:t>
            </a:r>
            <a:r>
              <a:rPr lang="en-GB" sz="900" dirty="0">
                <a:latin typeface="Helvetica" pitchFamily="2" charset="0"/>
              </a:rPr>
              <a:t>] int&lt;lower=1, upper=N&gt; node1;         // Nodes of index areas</a:t>
            </a:r>
          </a:p>
          <a:p>
            <a:r>
              <a:rPr lang="en-GB" sz="900" dirty="0">
                <a:latin typeface="Helvetica" pitchFamily="2" charset="0"/>
              </a:rPr>
              <a:t>  array[</a:t>
            </a:r>
            <a:r>
              <a:rPr lang="en-GB" sz="900" dirty="0" err="1">
                <a:latin typeface="Helvetica" pitchFamily="2" charset="0"/>
              </a:rPr>
              <a:t>N_edges</a:t>
            </a:r>
            <a:r>
              <a:rPr lang="en-GB" sz="900" dirty="0">
                <a:latin typeface="Helvetica" pitchFamily="2" charset="0"/>
              </a:rPr>
              <a:t>] int&lt;lower=1, upper=N&gt; node2;         // Nodes for adjacent areas connected to index area</a:t>
            </a:r>
          </a:p>
          <a:p>
            <a:r>
              <a:rPr lang="en-GB" sz="900" dirty="0">
                <a:latin typeface="Helvetica" pitchFamily="2" charset="0"/>
              </a:rPr>
              <a:t>  array[N, T] int&lt;lower=0&gt; Y;                                        // Dependent variable </a:t>
            </a:r>
          </a:p>
          <a:p>
            <a:r>
              <a:rPr lang="en-GB" sz="900" dirty="0">
                <a:latin typeface="Helvetica" pitchFamily="2" charset="0"/>
              </a:rPr>
              <a:t>  matrix&lt;lower=0&gt;[N, T] X;                                           // Independent variables matrix (spatial unit x time)</a:t>
            </a:r>
          </a:p>
          <a:p>
            <a:r>
              <a:rPr lang="en-GB" sz="900" dirty="0">
                <a:latin typeface="Helvetica" pitchFamily="2" charset="0"/>
              </a:rPr>
              <a:t>  matrix&lt;lower=0&gt;[N, T] </a:t>
            </a:r>
            <a:r>
              <a:rPr lang="en-GB" sz="900" dirty="0" err="1">
                <a:latin typeface="Helvetica" pitchFamily="2" charset="0"/>
              </a:rPr>
              <a:t>Off_set</a:t>
            </a:r>
            <a:r>
              <a:rPr lang="en-GB" sz="900" dirty="0">
                <a:latin typeface="Helvetica" pitchFamily="2" charset="0"/>
              </a:rPr>
              <a:t>;                                  // Offset variable</a:t>
            </a:r>
          </a:p>
          <a:p>
            <a:r>
              <a:rPr lang="en-GB" sz="900" dirty="0">
                <a:latin typeface="Helvetica" pitchFamily="2" charset="0"/>
              </a:rPr>
              <a:t>}</a:t>
            </a:r>
          </a:p>
          <a:p>
            <a:endParaRPr lang="en-GB" sz="900" dirty="0">
              <a:latin typeface="Helvetica" pitchFamily="2" charset="0"/>
            </a:endParaRPr>
          </a:p>
          <a:p>
            <a:r>
              <a:rPr lang="en-GB" sz="900" b="1" dirty="0">
                <a:latin typeface="Helvetica" pitchFamily="2" charset="0"/>
              </a:rPr>
              <a:t>transformed data </a:t>
            </a:r>
            <a:r>
              <a:rPr lang="en-GB" sz="900" dirty="0">
                <a:latin typeface="Helvetica" pitchFamily="2" charset="0"/>
              </a:rPr>
              <a:t>{</a:t>
            </a:r>
          </a:p>
          <a:p>
            <a:r>
              <a:rPr lang="en-GB" sz="900" dirty="0">
                <a:latin typeface="Helvetica" pitchFamily="2" charset="0"/>
              </a:rPr>
              <a:t>  matrix[N, T] </a:t>
            </a:r>
            <a:r>
              <a:rPr lang="en-GB" sz="900" dirty="0" err="1">
                <a:latin typeface="Helvetica" pitchFamily="2" charset="0"/>
              </a:rPr>
              <a:t>log_Offset</a:t>
            </a:r>
            <a:r>
              <a:rPr lang="en-GB" sz="900" dirty="0">
                <a:latin typeface="Helvetica" pitchFamily="2" charset="0"/>
              </a:rPr>
              <a:t> = log(</a:t>
            </a:r>
            <a:r>
              <a:rPr lang="en-GB" sz="900" dirty="0" err="1">
                <a:latin typeface="Helvetica" pitchFamily="2" charset="0"/>
              </a:rPr>
              <a:t>Off_set</a:t>
            </a:r>
            <a:r>
              <a:rPr lang="en-GB" sz="900" dirty="0">
                <a:latin typeface="Helvetica" pitchFamily="2" charset="0"/>
              </a:rPr>
              <a:t>);                        // Log offset for Poisson regression</a:t>
            </a:r>
          </a:p>
          <a:p>
            <a:r>
              <a:rPr lang="en-GB" sz="900" dirty="0">
                <a:latin typeface="Helvetica" pitchFamily="2" charset="0"/>
              </a:rPr>
              <a:t>}</a:t>
            </a:r>
          </a:p>
          <a:p>
            <a:endParaRPr lang="en-GB" sz="900" dirty="0">
              <a:latin typeface="Helvetica" pitchFamily="2" charset="0"/>
            </a:endParaRPr>
          </a:p>
          <a:p>
            <a:r>
              <a:rPr lang="en-GB" sz="900" b="1" dirty="0">
                <a:latin typeface="Helvetica" pitchFamily="2" charset="0"/>
              </a:rPr>
              <a:t>parameters</a:t>
            </a:r>
            <a:r>
              <a:rPr lang="en-GB" sz="900" dirty="0">
                <a:latin typeface="Helvetica" pitchFamily="2" charset="0"/>
              </a:rPr>
              <a:t> {</a:t>
            </a:r>
          </a:p>
          <a:p>
            <a:r>
              <a:rPr lang="en-GB" sz="900" dirty="0">
                <a:latin typeface="Helvetica" pitchFamily="2" charset="0"/>
              </a:rPr>
              <a:t>  real alpha;                                                                  // Intercept or Baseline risks</a:t>
            </a:r>
          </a:p>
          <a:p>
            <a:r>
              <a:rPr lang="en-GB" sz="900" dirty="0">
                <a:latin typeface="Helvetica" pitchFamily="2" charset="0"/>
              </a:rPr>
              <a:t>  real beta;                                                                    // Beta coefficients</a:t>
            </a:r>
          </a:p>
          <a:p>
            <a:r>
              <a:rPr lang="en-GB" sz="900" dirty="0">
                <a:latin typeface="Helvetica" pitchFamily="2" charset="0"/>
              </a:rPr>
              <a:t>  real&lt;lower=0&gt; sigma;                                                // Overall standard deviation</a:t>
            </a:r>
          </a:p>
          <a:p>
            <a:r>
              <a:rPr lang="en-GB" sz="900" dirty="0">
                <a:latin typeface="Helvetica" pitchFamily="2" charset="0"/>
              </a:rPr>
              <a:t>  real&lt;lower=0, upper=1&gt; </a:t>
            </a:r>
            <a:r>
              <a:rPr lang="en-GB" sz="900" dirty="0" err="1">
                <a:latin typeface="Helvetica" pitchFamily="2" charset="0"/>
              </a:rPr>
              <a:t>rho_s</a:t>
            </a:r>
            <a:r>
              <a:rPr lang="en-GB" sz="900" dirty="0">
                <a:latin typeface="Helvetica" pitchFamily="2" charset="0"/>
              </a:rPr>
              <a:t>;                                 // Proportion for non-spatial vs spatial effects</a:t>
            </a:r>
          </a:p>
          <a:p>
            <a:r>
              <a:rPr lang="en-GB" sz="900" dirty="0">
                <a:latin typeface="Helvetica" pitchFamily="2" charset="0"/>
              </a:rPr>
              <a:t>  real&lt;lower=0, upper=1&gt; </a:t>
            </a:r>
            <a:r>
              <a:rPr lang="en-GB" sz="900" dirty="0" err="1">
                <a:latin typeface="Helvetica" pitchFamily="2" charset="0"/>
              </a:rPr>
              <a:t>rho_t</a:t>
            </a:r>
            <a:r>
              <a:rPr lang="en-GB" sz="900" dirty="0">
                <a:latin typeface="Helvetica" pitchFamily="2" charset="0"/>
              </a:rPr>
              <a:t>;                                  // Proportion for temporal</a:t>
            </a:r>
          </a:p>
          <a:p>
            <a:endParaRPr lang="en-GB" sz="900" dirty="0">
              <a:latin typeface="Helvetica" pitchFamily="2" charset="0"/>
            </a:endParaRPr>
          </a:p>
          <a:p>
            <a:r>
              <a:rPr lang="en-GB" sz="900" dirty="0">
                <a:latin typeface="Helvetica" pitchFamily="2" charset="0"/>
              </a:rPr>
              <a:t>  matrix[N, T] theta;                                                      // Non-spatial random effects </a:t>
            </a:r>
          </a:p>
          <a:p>
            <a:r>
              <a:rPr lang="en-GB" sz="900" dirty="0">
                <a:latin typeface="Helvetica" pitchFamily="2" charset="0"/>
              </a:rPr>
              <a:t>  matrix[N, T] </a:t>
            </a:r>
            <a:r>
              <a:rPr lang="en-GB" sz="900" dirty="0" err="1">
                <a:latin typeface="Helvetica" pitchFamily="2" charset="0"/>
              </a:rPr>
              <a:t>phi_s</a:t>
            </a:r>
            <a:r>
              <a:rPr lang="en-GB" sz="900" dirty="0">
                <a:latin typeface="Helvetica" pitchFamily="2" charset="0"/>
              </a:rPr>
              <a:t>;                                                      // Spatial structured random effects</a:t>
            </a:r>
          </a:p>
          <a:p>
            <a:r>
              <a:rPr lang="en-GB" sz="900" dirty="0">
                <a:latin typeface="Helvetica" pitchFamily="2" charset="0"/>
              </a:rPr>
              <a:t>  vector[T] </a:t>
            </a:r>
            <a:r>
              <a:rPr lang="en-GB" sz="900" dirty="0" err="1">
                <a:latin typeface="Helvetica" pitchFamily="2" charset="0"/>
              </a:rPr>
              <a:t>phi_t</a:t>
            </a:r>
            <a:r>
              <a:rPr lang="en-GB" sz="900" dirty="0">
                <a:latin typeface="Helvetica" pitchFamily="2" charset="0"/>
              </a:rPr>
              <a:t>;                                                           // Temporal random effects </a:t>
            </a:r>
          </a:p>
          <a:p>
            <a:r>
              <a:rPr lang="en-GB" sz="900" dirty="0">
                <a:latin typeface="Helvetica" pitchFamily="2" charset="0"/>
              </a:rPr>
              <a:t>}</a:t>
            </a:r>
          </a:p>
          <a:p>
            <a:endParaRPr lang="en-GB" sz="900" dirty="0">
              <a:latin typeface="Helvetica" pitchFamily="2" charset="0"/>
            </a:endParaRPr>
          </a:p>
          <a:p>
            <a:r>
              <a:rPr lang="en-GB" sz="900" b="1" dirty="0">
                <a:latin typeface="Helvetica" pitchFamily="2" charset="0"/>
              </a:rPr>
              <a:t>transformed parameters </a:t>
            </a:r>
            <a:r>
              <a:rPr lang="en-GB" sz="900" dirty="0">
                <a:latin typeface="Helvetica" pitchFamily="2" charset="0"/>
              </a:rPr>
              <a:t>{</a:t>
            </a:r>
          </a:p>
          <a:p>
            <a:r>
              <a:rPr lang="en-GB" sz="900" dirty="0">
                <a:latin typeface="Helvetica" pitchFamily="2" charset="0"/>
              </a:rPr>
              <a:t>  matrix[N, T] combined;                                                // Combine spatial and temporal effects</a:t>
            </a:r>
          </a:p>
          <a:p>
            <a:endParaRPr lang="en-GB" sz="900" dirty="0">
              <a:latin typeface="Helvetica" pitchFamily="2" charset="0"/>
            </a:endParaRPr>
          </a:p>
          <a:p>
            <a:r>
              <a:rPr lang="en-GB" sz="900" dirty="0">
                <a:latin typeface="Helvetica" pitchFamily="2" charset="0"/>
              </a:rPr>
              <a:t>  combined = sqrt(1 - </a:t>
            </a:r>
            <a:r>
              <a:rPr lang="en-GB" sz="900" dirty="0" err="1">
                <a:latin typeface="Helvetica" pitchFamily="2" charset="0"/>
              </a:rPr>
              <a:t>rho_s</a:t>
            </a:r>
            <a:r>
              <a:rPr lang="en-GB" sz="900" dirty="0">
                <a:latin typeface="Helvetica" pitchFamily="2" charset="0"/>
              </a:rPr>
              <a:t>) * theta + sqrt(</a:t>
            </a:r>
            <a:r>
              <a:rPr lang="en-GB" sz="900" dirty="0" err="1">
                <a:latin typeface="Helvetica" pitchFamily="2" charset="0"/>
              </a:rPr>
              <a:t>rho_s</a:t>
            </a:r>
            <a:r>
              <a:rPr lang="en-GB" sz="900" dirty="0">
                <a:latin typeface="Helvetica" pitchFamily="2" charset="0"/>
              </a:rPr>
              <a:t>) * </a:t>
            </a:r>
            <a:r>
              <a:rPr lang="en-GB" sz="900" dirty="0" err="1">
                <a:latin typeface="Helvetica" pitchFamily="2" charset="0"/>
              </a:rPr>
              <a:t>phi_s</a:t>
            </a:r>
            <a:r>
              <a:rPr lang="en-GB" sz="900" dirty="0">
                <a:latin typeface="Helvetica" pitchFamily="2" charset="0"/>
              </a:rPr>
              <a:t>;</a:t>
            </a:r>
          </a:p>
          <a:p>
            <a:r>
              <a:rPr lang="en-GB" sz="900" dirty="0">
                <a:latin typeface="Helvetica" pitchFamily="2" charset="0"/>
              </a:rPr>
              <a:t>  combined += sqrt(</a:t>
            </a:r>
            <a:r>
              <a:rPr lang="en-GB" sz="900" dirty="0" err="1">
                <a:latin typeface="Helvetica" pitchFamily="2" charset="0"/>
              </a:rPr>
              <a:t>rho_t</a:t>
            </a:r>
            <a:r>
              <a:rPr lang="en-GB" sz="900" dirty="0">
                <a:latin typeface="Helvetica" pitchFamily="2" charset="0"/>
              </a:rPr>
              <a:t>) * </a:t>
            </a:r>
            <a:r>
              <a:rPr lang="en-GB" sz="900" dirty="0" err="1">
                <a:latin typeface="Helvetica" pitchFamily="2" charset="0"/>
              </a:rPr>
              <a:t>rep_matrix</a:t>
            </a:r>
            <a:r>
              <a:rPr lang="en-GB" sz="900" dirty="0">
                <a:latin typeface="Helvetica" pitchFamily="2" charset="0"/>
              </a:rPr>
              <a:t>(</a:t>
            </a:r>
            <a:r>
              <a:rPr lang="en-GB" sz="900" dirty="0" err="1">
                <a:latin typeface="Helvetica" pitchFamily="2" charset="0"/>
              </a:rPr>
              <a:t>phi_t</a:t>
            </a:r>
            <a:r>
              <a:rPr lang="en-GB" sz="900" dirty="0">
                <a:latin typeface="Helvetica" pitchFamily="2" charset="0"/>
              </a:rPr>
              <a:t>, N);</a:t>
            </a:r>
          </a:p>
          <a:p>
            <a:r>
              <a:rPr lang="en-GB" sz="900" dirty="0">
                <a:latin typeface="Helvetica" pitchFamily="2" charset="0"/>
              </a:rPr>
              <a:t>}</a:t>
            </a:r>
          </a:p>
        </p:txBody>
      </p:sp>
      <p:sp>
        <p:nvSpPr>
          <p:cNvPr id="5" name="TextBox 4">
            <a:extLst>
              <a:ext uri="{FF2B5EF4-FFF2-40B4-BE49-F238E27FC236}">
                <a16:creationId xmlns:a16="http://schemas.microsoft.com/office/drawing/2014/main" id="{A2DA54FD-7D0F-3726-3BDA-CDBFE918E373}"/>
              </a:ext>
            </a:extLst>
          </p:cNvPr>
          <p:cNvSpPr txBox="1"/>
          <p:nvPr/>
        </p:nvSpPr>
        <p:spPr>
          <a:xfrm>
            <a:off x="5990898" y="633115"/>
            <a:ext cx="6327226" cy="5770811"/>
          </a:xfrm>
          <a:prstGeom prst="rect">
            <a:avLst/>
          </a:prstGeom>
          <a:noFill/>
        </p:spPr>
        <p:txBody>
          <a:bodyPr wrap="square" rtlCol="0">
            <a:spAutoFit/>
          </a:bodyPr>
          <a:lstStyle/>
          <a:p>
            <a:r>
              <a:rPr lang="en-GB" sz="900" b="1" dirty="0">
                <a:latin typeface="Helvetica" pitchFamily="2" charset="0"/>
              </a:rPr>
              <a:t>model</a:t>
            </a:r>
            <a:r>
              <a:rPr lang="en-GB" sz="900" dirty="0">
                <a:latin typeface="Helvetica" pitchFamily="2" charset="0"/>
              </a:rPr>
              <a:t> {</a:t>
            </a:r>
          </a:p>
          <a:p>
            <a:r>
              <a:rPr lang="en-GB" sz="900" dirty="0">
                <a:latin typeface="Helvetica" pitchFamily="2" charset="0"/>
              </a:rPr>
              <a:t>   // likelihood model</a:t>
            </a:r>
          </a:p>
          <a:p>
            <a:r>
              <a:rPr lang="en-GB" sz="900" dirty="0">
                <a:latin typeface="Helvetica" pitchFamily="2" charset="0"/>
              </a:rPr>
              <a:t>   for (t in 1:T) {</a:t>
            </a:r>
          </a:p>
          <a:p>
            <a:r>
              <a:rPr lang="en-GB" sz="900" dirty="0">
                <a:latin typeface="Helvetica" pitchFamily="2" charset="0"/>
              </a:rPr>
              <a:t>    Y[, t] ~ </a:t>
            </a:r>
            <a:r>
              <a:rPr lang="en-GB" sz="900" dirty="0" err="1">
                <a:latin typeface="Helvetica" pitchFamily="2" charset="0"/>
              </a:rPr>
              <a:t>poisson_log</a:t>
            </a:r>
            <a:r>
              <a:rPr lang="en-GB" sz="900" dirty="0">
                <a:latin typeface="Helvetica" pitchFamily="2" charset="0"/>
              </a:rPr>
              <a:t>(</a:t>
            </a:r>
            <a:r>
              <a:rPr lang="en-GB" sz="900" dirty="0" err="1">
                <a:latin typeface="Helvetica" pitchFamily="2" charset="0"/>
              </a:rPr>
              <a:t>log_Offset</a:t>
            </a:r>
            <a:r>
              <a:rPr lang="en-GB" sz="900" dirty="0">
                <a:latin typeface="Helvetica" pitchFamily="2" charset="0"/>
              </a:rPr>
              <a:t>[, t] + alpha + X[, t] * beta + combined[, t] * sigma);</a:t>
            </a:r>
          </a:p>
          <a:p>
            <a:r>
              <a:rPr lang="en-GB" sz="900" dirty="0">
                <a:latin typeface="Helvetica" pitchFamily="2" charset="0"/>
              </a:rPr>
              <a:t>  }</a:t>
            </a:r>
          </a:p>
          <a:p>
            <a:endParaRPr lang="en-GB" sz="900" dirty="0">
              <a:latin typeface="Helvetica" pitchFamily="2" charset="0"/>
            </a:endParaRPr>
          </a:p>
          <a:p>
            <a:r>
              <a:rPr lang="en-GB" sz="900" dirty="0">
                <a:latin typeface="Helvetica" pitchFamily="2" charset="0"/>
              </a:rPr>
              <a:t>  // Priors</a:t>
            </a:r>
          </a:p>
          <a:p>
            <a:r>
              <a:rPr lang="en-GB" sz="900" dirty="0">
                <a:latin typeface="Helvetica" pitchFamily="2" charset="0"/>
              </a:rPr>
              <a:t>  alpha ~ normal(0, 1);</a:t>
            </a:r>
          </a:p>
          <a:p>
            <a:r>
              <a:rPr lang="en-GB" sz="900" dirty="0">
                <a:latin typeface="Helvetica" pitchFamily="2" charset="0"/>
              </a:rPr>
              <a:t>  beta ~ normal(0, 1);</a:t>
            </a:r>
          </a:p>
          <a:p>
            <a:r>
              <a:rPr lang="en-GB" sz="900" dirty="0">
                <a:latin typeface="Helvetica" pitchFamily="2" charset="0"/>
              </a:rPr>
              <a:t>  sigma ~ normal(0, 1);</a:t>
            </a:r>
          </a:p>
          <a:p>
            <a:r>
              <a:rPr lang="en-GB" sz="900" dirty="0">
                <a:latin typeface="Helvetica" pitchFamily="2" charset="0"/>
              </a:rPr>
              <a:t>  </a:t>
            </a:r>
            <a:r>
              <a:rPr lang="en-GB" sz="900" dirty="0" err="1">
                <a:latin typeface="Helvetica" pitchFamily="2" charset="0"/>
              </a:rPr>
              <a:t>rho_s</a:t>
            </a:r>
            <a:r>
              <a:rPr lang="en-GB" sz="900" dirty="0">
                <a:latin typeface="Helvetica" pitchFamily="2" charset="0"/>
              </a:rPr>
              <a:t> ~ beta(0.5, 0.5);</a:t>
            </a:r>
          </a:p>
          <a:p>
            <a:r>
              <a:rPr lang="en-GB" sz="900" dirty="0">
                <a:latin typeface="Helvetica" pitchFamily="2" charset="0"/>
              </a:rPr>
              <a:t>  </a:t>
            </a:r>
            <a:r>
              <a:rPr lang="en-GB" sz="900" dirty="0" err="1">
                <a:latin typeface="Helvetica" pitchFamily="2" charset="0"/>
              </a:rPr>
              <a:t>rho_t</a:t>
            </a:r>
            <a:r>
              <a:rPr lang="en-GB" sz="900" dirty="0">
                <a:latin typeface="Helvetica" pitchFamily="2" charset="0"/>
              </a:rPr>
              <a:t> ~ beta(0.5, 0.5);</a:t>
            </a:r>
          </a:p>
          <a:p>
            <a:endParaRPr lang="en-GB" sz="900" dirty="0">
              <a:latin typeface="Helvetica" pitchFamily="2" charset="0"/>
            </a:endParaRPr>
          </a:p>
          <a:p>
            <a:r>
              <a:rPr lang="en-GB" sz="900" dirty="0">
                <a:latin typeface="Helvetica" pitchFamily="2" charset="0"/>
              </a:rPr>
              <a:t>  // Spatial ICAR prior</a:t>
            </a:r>
          </a:p>
          <a:p>
            <a:r>
              <a:rPr lang="en-GB" sz="900" dirty="0">
                <a:latin typeface="Helvetica" pitchFamily="2" charset="0"/>
              </a:rPr>
              <a:t>  for (t in 1:T) {</a:t>
            </a:r>
          </a:p>
          <a:p>
            <a:r>
              <a:rPr lang="en-GB" sz="900" dirty="0">
                <a:latin typeface="Helvetica" pitchFamily="2" charset="0"/>
              </a:rPr>
              <a:t>    target += -0.5 * </a:t>
            </a:r>
            <a:r>
              <a:rPr lang="en-GB" sz="900" dirty="0" err="1">
                <a:latin typeface="Helvetica" pitchFamily="2" charset="0"/>
              </a:rPr>
              <a:t>dot_self</a:t>
            </a:r>
            <a:r>
              <a:rPr lang="en-GB" sz="900" dirty="0">
                <a:latin typeface="Helvetica" pitchFamily="2" charset="0"/>
              </a:rPr>
              <a:t>(</a:t>
            </a:r>
            <a:r>
              <a:rPr lang="en-GB" sz="900" dirty="0" err="1">
                <a:latin typeface="Helvetica" pitchFamily="2" charset="0"/>
              </a:rPr>
              <a:t>phi_s</a:t>
            </a:r>
            <a:r>
              <a:rPr lang="en-GB" sz="900" dirty="0">
                <a:latin typeface="Helvetica" pitchFamily="2" charset="0"/>
              </a:rPr>
              <a:t>[node1, t] - </a:t>
            </a:r>
            <a:r>
              <a:rPr lang="en-GB" sz="900" dirty="0" err="1">
                <a:latin typeface="Helvetica" pitchFamily="2" charset="0"/>
              </a:rPr>
              <a:t>phi_s</a:t>
            </a:r>
            <a:r>
              <a:rPr lang="en-GB" sz="900" dirty="0">
                <a:latin typeface="Helvetica" pitchFamily="2" charset="0"/>
              </a:rPr>
              <a:t>[node2, t]);</a:t>
            </a:r>
          </a:p>
          <a:p>
            <a:r>
              <a:rPr lang="en-GB" sz="900" dirty="0">
                <a:latin typeface="Helvetica" pitchFamily="2" charset="0"/>
              </a:rPr>
              <a:t>    sum(</a:t>
            </a:r>
            <a:r>
              <a:rPr lang="en-GB" sz="900" dirty="0" err="1">
                <a:latin typeface="Helvetica" pitchFamily="2" charset="0"/>
              </a:rPr>
              <a:t>phi_s</a:t>
            </a:r>
            <a:r>
              <a:rPr lang="en-GB" sz="900" dirty="0">
                <a:latin typeface="Helvetica" pitchFamily="2" charset="0"/>
              </a:rPr>
              <a:t>[, t]) ~ normal(0, 0.001 * N);                                          // Soft sum-to-zero constraint</a:t>
            </a:r>
          </a:p>
          <a:p>
            <a:r>
              <a:rPr lang="en-GB" sz="900" dirty="0">
                <a:latin typeface="Helvetica" pitchFamily="2" charset="0"/>
              </a:rPr>
              <a:t>  }</a:t>
            </a:r>
          </a:p>
          <a:p>
            <a:endParaRPr lang="en-GB" sz="900" dirty="0">
              <a:latin typeface="Helvetica" pitchFamily="2" charset="0"/>
            </a:endParaRPr>
          </a:p>
          <a:p>
            <a:r>
              <a:rPr lang="en-GB" sz="900" dirty="0">
                <a:latin typeface="Helvetica" pitchFamily="2" charset="0"/>
              </a:rPr>
              <a:t>  // Temporal ICAR prior (or AR(1) structure)</a:t>
            </a:r>
          </a:p>
          <a:p>
            <a:r>
              <a:rPr lang="en-GB" sz="900" dirty="0">
                <a:latin typeface="Helvetica" pitchFamily="2" charset="0"/>
              </a:rPr>
              <a:t>  </a:t>
            </a:r>
            <a:r>
              <a:rPr lang="en-GB" sz="900" dirty="0" err="1">
                <a:latin typeface="Helvetica" pitchFamily="2" charset="0"/>
              </a:rPr>
              <a:t>phi_t</a:t>
            </a:r>
            <a:r>
              <a:rPr lang="en-GB" sz="900" dirty="0">
                <a:latin typeface="Helvetica" pitchFamily="2" charset="0"/>
              </a:rPr>
              <a:t>[1] ~ normal(0, 1);                                                                    // Prior for first temporal effect</a:t>
            </a:r>
          </a:p>
          <a:p>
            <a:r>
              <a:rPr lang="en-GB" sz="900" dirty="0">
                <a:latin typeface="Helvetica" pitchFamily="2" charset="0"/>
              </a:rPr>
              <a:t> for (t in 2:T) {</a:t>
            </a:r>
          </a:p>
          <a:p>
            <a:r>
              <a:rPr lang="en-GB" sz="900" dirty="0">
                <a:latin typeface="Helvetica" pitchFamily="2" charset="0"/>
              </a:rPr>
              <a:t>    </a:t>
            </a:r>
            <a:r>
              <a:rPr lang="en-GB" sz="900" dirty="0" err="1">
                <a:latin typeface="Helvetica" pitchFamily="2" charset="0"/>
              </a:rPr>
              <a:t>phi_t</a:t>
            </a:r>
            <a:r>
              <a:rPr lang="en-GB" sz="900" dirty="0">
                <a:latin typeface="Helvetica" pitchFamily="2" charset="0"/>
              </a:rPr>
              <a:t>[t] ~ normal(</a:t>
            </a:r>
            <a:r>
              <a:rPr lang="en-GB" sz="900" dirty="0" err="1">
                <a:latin typeface="Helvetica" pitchFamily="2" charset="0"/>
              </a:rPr>
              <a:t>phi_t</a:t>
            </a:r>
            <a:r>
              <a:rPr lang="en-GB" sz="900" dirty="0">
                <a:latin typeface="Helvetica" pitchFamily="2" charset="0"/>
              </a:rPr>
              <a:t>[t - 1], 1);                                                     // Simple AR(1)-like structure</a:t>
            </a:r>
          </a:p>
          <a:p>
            <a:r>
              <a:rPr lang="en-GB" sz="900" dirty="0">
                <a:latin typeface="Helvetica" pitchFamily="2" charset="0"/>
              </a:rPr>
              <a:t>  }</a:t>
            </a:r>
          </a:p>
          <a:p>
            <a:r>
              <a:rPr lang="en-GB" sz="900" dirty="0">
                <a:latin typeface="Helvetica" pitchFamily="2" charset="0"/>
              </a:rPr>
              <a:t>  </a:t>
            </a:r>
          </a:p>
          <a:p>
            <a:r>
              <a:rPr lang="en-GB" sz="900" dirty="0" err="1">
                <a:latin typeface="Helvetica" pitchFamily="2" charset="0"/>
              </a:rPr>
              <a:t>to_vector</a:t>
            </a:r>
            <a:r>
              <a:rPr lang="en-GB" sz="900" dirty="0">
                <a:latin typeface="Helvetica" pitchFamily="2" charset="0"/>
              </a:rPr>
              <a:t>(theta) ~ normal(0, 1);                                                        // Unstructured random effects</a:t>
            </a:r>
          </a:p>
          <a:p>
            <a:r>
              <a:rPr lang="en-GB" sz="900" dirty="0">
                <a:latin typeface="Helvetica" pitchFamily="2" charset="0"/>
              </a:rPr>
              <a:t>}</a:t>
            </a:r>
          </a:p>
          <a:p>
            <a:endParaRPr lang="en-GB" sz="900" dirty="0">
              <a:latin typeface="Helvetica" pitchFamily="2" charset="0"/>
            </a:endParaRPr>
          </a:p>
          <a:p>
            <a:r>
              <a:rPr lang="en-GB" sz="900" b="1" dirty="0">
                <a:latin typeface="Helvetica" pitchFamily="2" charset="0"/>
              </a:rPr>
              <a:t>generated quantities </a:t>
            </a:r>
            <a:r>
              <a:rPr lang="en-GB" sz="900" dirty="0">
                <a:latin typeface="Helvetica" pitchFamily="2" charset="0"/>
              </a:rPr>
              <a:t>{</a:t>
            </a:r>
          </a:p>
          <a:p>
            <a:r>
              <a:rPr lang="en-GB" sz="900" dirty="0">
                <a:latin typeface="Helvetica" pitchFamily="2" charset="0"/>
              </a:rPr>
              <a:t>  real </a:t>
            </a:r>
            <a:r>
              <a:rPr lang="en-GB" sz="900" dirty="0" err="1">
                <a:latin typeface="Helvetica" pitchFamily="2" charset="0"/>
              </a:rPr>
              <a:t>rr_beta</a:t>
            </a:r>
            <a:r>
              <a:rPr lang="en-GB" sz="900" dirty="0">
                <a:latin typeface="Helvetica" pitchFamily="2" charset="0"/>
              </a:rPr>
              <a:t> = exp(beta);                                                                  // Risk ratio for each covariate</a:t>
            </a:r>
          </a:p>
          <a:p>
            <a:r>
              <a:rPr lang="en-GB" sz="900" dirty="0">
                <a:latin typeface="Helvetica" pitchFamily="2" charset="0"/>
              </a:rPr>
              <a:t>  real </a:t>
            </a:r>
            <a:r>
              <a:rPr lang="en-GB" sz="900" dirty="0" err="1">
                <a:latin typeface="Helvetica" pitchFamily="2" charset="0"/>
              </a:rPr>
              <a:t>rr_alpha</a:t>
            </a:r>
            <a:r>
              <a:rPr lang="en-GB" sz="900" dirty="0">
                <a:latin typeface="Helvetica" pitchFamily="2" charset="0"/>
              </a:rPr>
              <a:t> = exp(alpha);                                                               // Baseline global risk ratio for intercept</a:t>
            </a:r>
          </a:p>
          <a:p>
            <a:endParaRPr lang="en-GB" sz="900" dirty="0">
              <a:latin typeface="Helvetica" pitchFamily="2" charset="0"/>
            </a:endParaRPr>
          </a:p>
          <a:p>
            <a:r>
              <a:rPr lang="en-GB" sz="900" dirty="0">
                <a:latin typeface="Helvetica" pitchFamily="2" charset="0"/>
              </a:rPr>
              <a:t>  matrix[N, T] eta;                                                                               // create matrix for eta estimates</a:t>
            </a:r>
          </a:p>
          <a:p>
            <a:r>
              <a:rPr lang="en-GB" sz="900" dirty="0">
                <a:latin typeface="Helvetica" pitchFamily="2" charset="0"/>
              </a:rPr>
              <a:t>  matrix[N, T] </a:t>
            </a:r>
            <a:r>
              <a:rPr lang="en-GB" sz="900" dirty="0" err="1">
                <a:latin typeface="Helvetica" pitchFamily="2" charset="0"/>
              </a:rPr>
              <a:t>rr_mu</a:t>
            </a:r>
            <a:r>
              <a:rPr lang="en-GB" sz="900" dirty="0">
                <a:latin typeface="Helvetica" pitchFamily="2" charset="0"/>
              </a:rPr>
              <a:t>;                                                                          // create matrix for mappable relative risks estimates</a:t>
            </a:r>
          </a:p>
          <a:p>
            <a:endParaRPr lang="en-GB" sz="900" dirty="0">
              <a:latin typeface="Helvetica" pitchFamily="2" charset="0"/>
            </a:endParaRPr>
          </a:p>
          <a:p>
            <a:r>
              <a:rPr lang="en-GB" sz="900" dirty="0">
                <a:latin typeface="Helvetica" pitchFamily="2" charset="0"/>
              </a:rPr>
              <a:t>  for (t in 1:T) {</a:t>
            </a:r>
          </a:p>
          <a:p>
            <a:r>
              <a:rPr lang="en-GB" sz="900" dirty="0">
                <a:latin typeface="Helvetica" pitchFamily="2" charset="0"/>
              </a:rPr>
              <a:t>    eta[, t] = alpha + X[, t] * beta + combined[, t] * sigma;</a:t>
            </a:r>
          </a:p>
          <a:p>
            <a:r>
              <a:rPr lang="en-GB" sz="900" dirty="0">
                <a:latin typeface="Helvetica" pitchFamily="2" charset="0"/>
              </a:rPr>
              <a:t>    </a:t>
            </a:r>
            <a:r>
              <a:rPr lang="en-GB" sz="900" dirty="0" err="1">
                <a:latin typeface="Helvetica" pitchFamily="2" charset="0"/>
              </a:rPr>
              <a:t>rr_mu</a:t>
            </a:r>
            <a:r>
              <a:rPr lang="en-GB" sz="900" dirty="0">
                <a:latin typeface="Helvetica" pitchFamily="2" charset="0"/>
              </a:rPr>
              <a:t>[, t] = exp(eta[, t]);</a:t>
            </a:r>
          </a:p>
          <a:p>
            <a:r>
              <a:rPr lang="en-GB" sz="900" dirty="0">
                <a:latin typeface="Helvetica" pitchFamily="2" charset="0"/>
              </a:rPr>
              <a:t>  }</a:t>
            </a:r>
          </a:p>
          <a:p>
            <a:endParaRPr lang="en-GB" sz="900" dirty="0">
              <a:latin typeface="Helvetica" pitchFamily="2" charset="0"/>
            </a:endParaRPr>
          </a:p>
          <a:p>
            <a:r>
              <a:rPr lang="en-GB" sz="900" dirty="0">
                <a:latin typeface="Helvetica" pitchFamily="2" charset="0"/>
              </a:rPr>
              <a:t>}</a:t>
            </a:r>
          </a:p>
        </p:txBody>
      </p:sp>
      <p:sp>
        <p:nvSpPr>
          <p:cNvPr id="6" name="Slide Number Placeholder 3">
            <a:extLst>
              <a:ext uri="{FF2B5EF4-FFF2-40B4-BE49-F238E27FC236}">
                <a16:creationId xmlns:a16="http://schemas.microsoft.com/office/drawing/2014/main" id="{DB828FC5-FE4B-6FBA-2C68-B956682B20E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45640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D03D95-7091-1F48-A311-BA6D4F11E6B4}"/>
              </a:ext>
            </a:extLst>
          </p:cNvPr>
          <p:cNvSpPr txBox="1"/>
          <p:nvPr/>
        </p:nvSpPr>
        <p:spPr>
          <a:xfrm>
            <a:off x="1163314" y="101322"/>
            <a:ext cx="955646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Spatiotemporal Risks of Road-related casualties in England 2015-2020 [1] </a:t>
            </a:r>
          </a:p>
        </p:txBody>
      </p:sp>
      <p:pic>
        <p:nvPicPr>
          <p:cNvPr id="4" name="Picture 3" descr="Application&#10;&#10;Description automatically generated with low confidence">
            <a:extLst>
              <a:ext uri="{FF2B5EF4-FFF2-40B4-BE49-F238E27FC236}">
                <a16:creationId xmlns:a16="http://schemas.microsoft.com/office/drawing/2014/main" id="{94B4CF1C-B891-6544-AC3B-1FD7A8002B08}"/>
              </a:ext>
            </a:extLst>
          </p:cNvPr>
          <p:cNvPicPr>
            <a:picLocks noChangeAspect="1"/>
          </p:cNvPicPr>
          <p:nvPr/>
        </p:nvPicPr>
        <p:blipFill>
          <a:blip r:embed="rId2"/>
          <a:stretch>
            <a:fillRect/>
          </a:stretch>
        </p:blipFill>
        <p:spPr>
          <a:xfrm>
            <a:off x="868116" y="619760"/>
            <a:ext cx="10277404" cy="5781040"/>
          </a:xfrm>
          <a:prstGeom prst="rect">
            <a:avLst/>
          </a:prstGeom>
        </p:spPr>
      </p:pic>
      <p:sp>
        <p:nvSpPr>
          <p:cNvPr id="3" name="TextBox 2">
            <a:extLst>
              <a:ext uri="{FF2B5EF4-FFF2-40B4-BE49-F238E27FC236}">
                <a16:creationId xmlns:a16="http://schemas.microsoft.com/office/drawing/2014/main" id="{A53D869B-1BC7-B6FF-8CD9-2368D27CF4A7}"/>
              </a:ext>
            </a:extLst>
          </p:cNvPr>
          <p:cNvSpPr txBox="1"/>
          <p:nvPr/>
        </p:nvSpPr>
        <p:spPr>
          <a:xfrm>
            <a:off x="115613" y="6441859"/>
            <a:ext cx="5724644" cy="369332"/>
          </a:xfrm>
          <a:prstGeom prst="rect">
            <a:avLst/>
          </a:prstGeom>
          <a:solidFill>
            <a:schemeClr val="accent1"/>
          </a:solidFill>
        </p:spPr>
        <p:txBody>
          <a:bodyPr wrap="none" rtlCol="0">
            <a:spAutoFit/>
          </a:bodyPr>
          <a:lstStyle/>
          <a:p>
            <a:r>
              <a:rPr lang="en-GB" dirty="0">
                <a:latin typeface="Arial" panose="020B0604020202020204" pitchFamily="34" charset="0"/>
                <a:cs typeface="Arial" panose="020B0604020202020204" pitchFamily="34" charset="0"/>
              </a:rPr>
              <a:t>Spatially and temporally varying relative risk estimates</a:t>
            </a:r>
          </a:p>
        </p:txBody>
      </p:sp>
      <p:sp>
        <p:nvSpPr>
          <p:cNvPr id="5" name="Slide Number Placeholder 3">
            <a:extLst>
              <a:ext uri="{FF2B5EF4-FFF2-40B4-BE49-F238E27FC236}">
                <a16:creationId xmlns:a16="http://schemas.microsoft.com/office/drawing/2014/main" id="{BEF2145E-531F-FA96-46B4-AD7EEF65BFF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16579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Quick recap on last week’s ICARs for spatial risk modelling</a:t>
            </a:r>
          </a:p>
        </p:txBody>
      </p:sp>
      <p:sp>
        <p:nvSpPr>
          <p:cNvPr id="3" name="Slide Number Placeholder 3">
            <a:extLst>
              <a:ext uri="{FF2B5EF4-FFF2-40B4-BE49-F238E27FC236}">
                <a16:creationId xmlns:a16="http://schemas.microsoft.com/office/drawing/2014/main" id="{ADF21B36-A22C-AAD3-5FA1-3B8CB2A8E37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04962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D03D95-7091-1F48-A311-BA6D4F11E6B4}"/>
              </a:ext>
            </a:extLst>
          </p:cNvPr>
          <p:cNvSpPr txBox="1"/>
          <p:nvPr/>
        </p:nvSpPr>
        <p:spPr>
          <a:xfrm>
            <a:off x="1163314" y="101322"/>
            <a:ext cx="955646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Spatiotemporal Risks of Road-related casualties in England 2015-2020 [2] </a:t>
            </a:r>
          </a:p>
        </p:txBody>
      </p:sp>
      <p:pic>
        <p:nvPicPr>
          <p:cNvPr id="5" name="Picture 4" descr="Graphical user interface, application&#10;&#10;Description automatically generated">
            <a:extLst>
              <a:ext uri="{FF2B5EF4-FFF2-40B4-BE49-F238E27FC236}">
                <a16:creationId xmlns:a16="http://schemas.microsoft.com/office/drawing/2014/main" id="{7F58E5B6-D4EB-E24A-8BF2-EB0C14E8FD39}"/>
              </a:ext>
            </a:extLst>
          </p:cNvPr>
          <p:cNvPicPr>
            <a:picLocks noChangeAspect="1"/>
          </p:cNvPicPr>
          <p:nvPr/>
        </p:nvPicPr>
        <p:blipFill>
          <a:blip r:embed="rId2"/>
          <a:stretch>
            <a:fillRect/>
          </a:stretch>
        </p:blipFill>
        <p:spPr>
          <a:xfrm>
            <a:off x="830862" y="565388"/>
            <a:ext cx="10530276" cy="5923280"/>
          </a:xfrm>
          <a:prstGeom prst="rect">
            <a:avLst/>
          </a:prstGeom>
        </p:spPr>
      </p:pic>
      <p:sp>
        <p:nvSpPr>
          <p:cNvPr id="3" name="TextBox 2">
            <a:extLst>
              <a:ext uri="{FF2B5EF4-FFF2-40B4-BE49-F238E27FC236}">
                <a16:creationId xmlns:a16="http://schemas.microsoft.com/office/drawing/2014/main" id="{2B8400D6-6105-D9AC-C186-719A248C49A2}"/>
              </a:ext>
            </a:extLst>
          </p:cNvPr>
          <p:cNvSpPr txBox="1"/>
          <p:nvPr/>
        </p:nvSpPr>
        <p:spPr>
          <a:xfrm>
            <a:off x="105103" y="6488668"/>
            <a:ext cx="5840060" cy="369332"/>
          </a:xfrm>
          <a:prstGeom prst="rect">
            <a:avLst/>
          </a:prstGeom>
          <a:solidFill>
            <a:schemeClr val="accent1"/>
          </a:solidFill>
        </p:spPr>
        <p:txBody>
          <a:bodyPr wrap="none" rtlCol="0">
            <a:spAutoFit/>
          </a:bodyPr>
          <a:lstStyle/>
          <a:p>
            <a:r>
              <a:rPr lang="en-GB" dirty="0">
                <a:latin typeface="Arial" panose="020B0604020202020204" pitchFamily="34" charset="0"/>
                <a:cs typeface="Arial" panose="020B0604020202020204" pitchFamily="34" charset="0"/>
              </a:rPr>
              <a:t>Spatially and temporally varying significance categories</a:t>
            </a:r>
          </a:p>
        </p:txBody>
      </p:sp>
      <p:sp>
        <p:nvSpPr>
          <p:cNvPr id="4" name="Slide Number Placeholder 3">
            <a:extLst>
              <a:ext uri="{FF2B5EF4-FFF2-40B4-BE49-F238E27FC236}">
                <a16:creationId xmlns:a16="http://schemas.microsoft.com/office/drawing/2014/main" id="{34F16CA1-FE2C-D1B0-96B5-4E82DD50302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19944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5DA381A-B2D0-4BA9-0A36-634FD91F490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9FBD8731-0544-79F5-FD79-E2EF411E222F}"/>
              </a:ext>
            </a:extLst>
          </p:cNvPr>
          <p:cNvPicPr>
            <a:picLocks noChangeAspect="1"/>
          </p:cNvPicPr>
          <p:nvPr/>
        </p:nvPicPr>
        <p:blipFill>
          <a:blip r:embed="rId2"/>
          <a:stretch>
            <a:fillRect/>
          </a:stretch>
        </p:blipFill>
        <p:spPr>
          <a:xfrm>
            <a:off x="269999" y="964993"/>
            <a:ext cx="5997190" cy="4700752"/>
          </a:xfrm>
          <a:prstGeom prst="rect">
            <a:avLst/>
          </a:prstGeom>
        </p:spPr>
      </p:pic>
      <p:sp>
        <p:nvSpPr>
          <p:cNvPr id="6" name="TextBox 5">
            <a:extLst>
              <a:ext uri="{FF2B5EF4-FFF2-40B4-BE49-F238E27FC236}">
                <a16:creationId xmlns:a16="http://schemas.microsoft.com/office/drawing/2014/main" id="{EC5069D8-757F-4539-0544-28A6735C8FC0}"/>
              </a:ext>
            </a:extLst>
          </p:cNvPr>
          <p:cNvSpPr txBox="1"/>
          <p:nvPr/>
        </p:nvSpPr>
        <p:spPr>
          <a:xfrm>
            <a:off x="156084" y="113359"/>
            <a:ext cx="11495916"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Table results illustrates the overall association between socioeconomic deprivation factors and risk of fire-related casualties in England (2010-19). </a:t>
            </a:r>
          </a:p>
        </p:txBody>
      </p:sp>
      <p:sp>
        <p:nvSpPr>
          <p:cNvPr id="9" name="TextBox 8">
            <a:extLst>
              <a:ext uri="{FF2B5EF4-FFF2-40B4-BE49-F238E27FC236}">
                <a16:creationId xmlns:a16="http://schemas.microsoft.com/office/drawing/2014/main" id="{075F9DF9-6CE9-BFAD-C1BC-338731037038}"/>
              </a:ext>
            </a:extLst>
          </p:cNvPr>
          <p:cNvSpPr txBox="1"/>
          <p:nvPr/>
        </p:nvSpPr>
        <p:spPr>
          <a:xfrm>
            <a:off x="27560" y="5871048"/>
            <a:ext cx="5459906" cy="95410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Source: Li et al, (2022), Ecological study exploring the geospatial </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associations between socioeconomic deprivation and </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fire-related dwelling casualties in England (2010-2019), </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DOI: </a:t>
            </a:r>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3"/>
              </a:rPr>
              <a:t>https://doi.org/10.1016/j.apgeog.2022.102718</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0" name="TextBox 9">
            <a:extLst>
              <a:ext uri="{FF2B5EF4-FFF2-40B4-BE49-F238E27FC236}">
                <a16:creationId xmlns:a16="http://schemas.microsoft.com/office/drawing/2014/main" id="{A0BB5493-9C86-3771-FB57-AB31751F00F4}"/>
              </a:ext>
            </a:extLst>
          </p:cNvPr>
          <p:cNvSpPr txBox="1"/>
          <p:nvPr/>
        </p:nvSpPr>
        <p:spPr>
          <a:xfrm>
            <a:off x="6484882" y="714619"/>
            <a:ext cx="5517517" cy="5601533"/>
          </a:xfrm>
          <a:prstGeom prst="rect">
            <a:avLst/>
          </a:prstGeom>
          <a:solidFill>
            <a:schemeClr val="accent1">
              <a:lumMod val="40000"/>
              <a:lumOff val="60000"/>
            </a:schemeClr>
          </a:solidFill>
        </p:spPr>
        <p:txBody>
          <a:bodyPr wrap="square" rtlCol="0">
            <a:spAutoFit/>
          </a:bodyPr>
          <a:lstStyle/>
          <a:p>
            <a:r>
              <a:rPr lang="en-GB" sz="1400" b="1" dirty="0">
                <a:latin typeface="Helvetica" pitchFamily="2" charset="0"/>
              </a:rPr>
              <a:t>Interpretation:</a:t>
            </a:r>
          </a:p>
          <a:p>
            <a:endParaRPr lang="en-GB" sz="1400" b="1" dirty="0">
              <a:latin typeface="Helvetica" pitchFamily="2" charset="0"/>
            </a:endParaRPr>
          </a:p>
          <a:p>
            <a:pPr marL="171450" indent="-171450">
              <a:buFont typeface="Arial" panose="020B0604020202020204" pitchFamily="34" charset="0"/>
              <a:buChar char="•"/>
            </a:pPr>
            <a:r>
              <a:rPr lang="en-GB" sz="1400" b="1" dirty="0">
                <a:latin typeface="Helvetica" pitchFamily="2" charset="0"/>
              </a:rPr>
              <a:t>Living environment</a:t>
            </a:r>
            <a:r>
              <a:rPr lang="en-GB" sz="1400" dirty="0">
                <a:latin typeface="Helvetica" pitchFamily="2" charset="0"/>
              </a:rPr>
              <a:t>: In the context of this socioeconomic deprivation domain – </a:t>
            </a:r>
            <a:r>
              <a:rPr lang="en-GB" sz="1400" b="1" dirty="0">
                <a:solidFill>
                  <a:srgbClr val="FF0000"/>
                </a:solidFill>
                <a:latin typeface="Helvetica" pitchFamily="2" charset="0"/>
              </a:rPr>
              <a:t>increased levels significantly increases the risk of fire-related casualties by 24.1% (1.241 times higher).</a:t>
            </a:r>
          </a:p>
          <a:p>
            <a:endParaRPr lang="en-GB" sz="1400" b="1" dirty="0">
              <a:solidFill>
                <a:srgbClr val="FF0000"/>
              </a:solidFill>
              <a:latin typeface="Helvetica" pitchFamily="2" charset="0"/>
              <a:sym typeface="Wingdings" pitchFamily="2" charset="2"/>
            </a:endParaRPr>
          </a:p>
          <a:p>
            <a:pPr marL="171450" indent="-171450">
              <a:buFont typeface="Arial" panose="020B0604020202020204" pitchFamily="34" charset="0"/>
              <a:buChar char="•"/>
            </a:pPr>
            <a:r>
              <a:rPr lang="en-GB" sz="1400" b="1" dirty="0">
                <a:latin typeface="Helvetica" pitchFamily="2" charset="0"/>
                <a:sym typeface="Wingdings" pitchFamily="2" charset="2"/>
              </a:rPr>
              <a:t>Barriers to housing and public service</a:t>
            </a:r>
            <a:r>
              <a:rPr lang="en-GB" sz="1400" dirty="0">
                <a:latin typeface="Helvetica" pitchFamily="2" charset="0"/>
                <a:sym typeface="Wingdings" pitchFamily="2" charset="2"/>
              </a:rPr>
              <a:t>: </a:t>
            </a:r>
            <a:r>
              <a:rPr lang="en-GB" sz="1400" dirty="0">
                <a:latin typeface="Helvetica" pitchFamily="2" charset="0"/>
              </a:rPr>
              <a:t>In the context of this socioeconomic deprivation domain – </a:t>
            </a:r>
            <a:r>
              <a:rPr lang="en-GB" sz="1400" b="1" dirty="0">
                <a:solidFill>
                  <a:srgbClr val="FF0000"/>
                </a:solidFill>
                <a:latin typeface="Helvetica" pitchFamily="2" charset="0"/>
              </a:rPr>
              <a:t>increased levels significantly increases the risk of fire-related casualties by 13.7% (1.137 times higher).</a:t>
            </a:r>
          </a:p>
          <a:p>
            <a:endParaRPr lang="en-GB" sz="1400" b="1" dirty="0">
              <a:solidFill>
                <a:srgbClr val="FF0000"/>
              </a:solidFill>
              <a:latin typeface="Helvetica" pitchFamily="2" charset="0"/>
            </a:endParaRPr>
          </a:p>
          <a:p>
            <a:pPr marL="171450" indent="-171450">
              <a:buFont typeface="Arial" panose="020B0604020202020204" pitchFamily="34" charset="0"/>
              <a:buChar char="•"/>
            </a:pPr>
            <a:r>
              <a:rPr lang="en-GB" sz="1400" b="1" dirty="0">
                <a:latin typeface="Helvetica" pitchFamily="2" charset="0"/>
                <a:sym typeface="Wingdings" pitchFamily="2" charset="2"/>
              </a:rPr>
              <a:t>Education, Skills &amp; Training</a:t>
            </a:r>
            <a:r>
              <a:rPr lang="en-GB" sz="1400" dirty="0">
                <a:latin typeface="Helvetica" pitchFamily="2" charset="0"/>
                <a:sym typeface="Wingdings" pitchFamily="2" charset="2"/>
              </a:rPr>
              <a:t>: </a:t>
            </a:r>
            <a:r>
              <a:rPr lang="en-GB" sz="1400" dirty="0">
                <a:latin typeface="Helvetica" pitchFamily="2" charset="0"/>
              </a:rPr>
              <a:t>In the context of this socioeconomic deprivation domain – </a:t>
            </a:r>
            <a:r>
              <a:rPr lang="en-GB" sz="1400" b="1" dirty="0">
                <a:solidFill>
                  <a:srgbClr val="FF0000"/>
                </a:solidFill>
                <a:latin typeface="Helvetica" pitchFamily="2" charset="0"/>
              </a:rPr>
              <a:t>increased levels significantly increases the risk of fire-related casualties by 18.1% (1.181 times higher).</a:t>
            </a:r>
          </a:p>
          <a:p>
            <a:endParaRPr lang="en-GB" sz="1400" b="1" dirty="0">
              <a:solidFill>
                <a:srgbClr val="FF0000"/>
              </a:solidFill>
              <a:latin typeface="Helvetica" pitchFamily="2" charset="0"/>
            </a:endParaRPr>
          </a:p>
          <a:p>
            <a:pPr marL="171450" indent="-171450">
              <a:buFont typeface="Arial" panose="020B0604020202020204" pitchFamily="34" charset="0"/>
              <a:buChar char="•"/>
            </a:pPr>
            <a:r>
              <a:rPr lang="en-GB" sz="1400" b="1" dirty="0">
                <a:latin typeface="Helvetica" pitchFamily="2" charset="0"/>
                <a:sym typeface="Wingdings" pitchFamily="2" charset="2"/>
              </a:rPr>
              <a:t>Crime</a:t>
            </a:r>
            <a:r>
              <a:rPr lang="en-GB" sz="1400" dirty="0">
                <a:latin typeface="Helvetica" pitchFamily="2" charset="0"/>
                <a:sym typeface="Wingdings" pitchFamily="2" charset="2"/>
              </a:rPr>
              <a:t>: </a:t>
            </a:r>
            <a:r>
              <a:rPr lang="en-GB" sz="1400" dirty="0">
                <a:latin typeface="Helvetica" pitchFamily="2" charset="0"/>
              </a:rPr>
              <a:t>In the context of this socioeconomic deprivation domain – </a:t>
            </a:r>
            <a:r>
              <a:rPr lang="en-GB" sz="1400" b="1" dirty="0">
                <a:solidFill>
                  <a:srgbClr val="FF0000"/>
                </a:solidFill>
                <a:latin typeface="Helvetica" pitchFamily="2" charset="0"/>
              </a:rPr>
              <a:t>increased levels marginally increases the risk of fire-related casualties by 1.0% (1.01 times higher). </a:t>
            </a:r>
            <a:r>
              <a:rPr lang="en-GB" sz="1400" dirty="0">
                <a:latin typeface="Helvetica" pitchFamily="2" charset="0"/>
              </a:rPr>
              <a:t>While this is statistically significant, the significance can be seen as something that is marginal.</a:t>
            </a:r>
            <a:endParaRPr lang="en-GB" sz="1400" dirty="0">
              <a:latin typeface="Helvetica" pitchFamily="2" charset="0"/>
              <a:sym typeface="Wingdings" pitchFamily="2" charset="2"/>
            </a:endParaRPr>
          </a:p>
          <a:p>
            <a:endParaRPr lang="en-GB" sz="1400" dirty="0">
              <a:latin typeface="Helvetica" pitchFamily="2" charset="0"/>
            </a:endParaRPr>
          </a:p>
          <a:p>
            <a:r>
              <a:rPr lang="en-GB" sz="1200" dirty="0">
                <a:latin typeface="Helvetica" pitchFamily="2" charset="0"/>
              </a:rPr>
              <a:t>NOTE: The random effects are reported in this instance to show the variation in risk. Most of it is captured in the time component (0.936 = 93.6%) meaning that there is a very strong temporal autocorrelation in the data.</a:t>
            </a:r>
          </a:p>
        </p:txBody>
      </p:sp>
    </p:spTree>
    <p:extLst>
      <p:ext uri="{BB962C8B-B14F-4D97-AF65-F5344CB8AC3E}">
        <p14:creationId xmlns:p14="http://schemas.microsoft.com/office/powerpoint/2010/main" val="3190438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england with different colored areas&#10;&#10;Description automatically generated">
            <a:extLst>
              <a:ext uri="{FF2B5EF4-FFF2-40B4-BE49-F238E27FC236}">
                <a16:creationId xmlns:a16="http://schemas.microsoft.com/office/drawing/2014/main" id="{9AC745BF-3A90-6DAB-BDC6-8706E1F317AD}"/>
              </a:ext>
            </a:extLst>
          </p:cNvPr>
          <p:cNvPicPr>
            <a:picLocks noChangeAspect="1"/>
          </p:cNvPicPr>
          <p:nvPr/>
        </p:nvPicPr>
        <p:blipFill>
          <a:blip r:embed="rId2"/>
          <a:stretch>
            <a:fillRect/>
          </a:stretch>
        </p:blipFill>
        <p:spPr>
          <a:xfrm>
            <a:off x="571567" y="740039"/>
            <a:ext cx="4849037" cy="3385290"/>
          </a:xfrm>
          <a:prstGeom prst="rect">
            <a:avLst/>
          </a:prstGeom>
        </p:spPr>
      </p:pic>
      <p:pic>
        <p:nvPicPr>
          <p:cNvPr id="6" name="Picture 5" descr="A map of england with different colored areas&#10;&#10;Description automatically generated">
            <a:extLst>
              <a:ext uri="{FF2B5EF4-FFF2-40B4-BE49-F238E27FC236}">
                <a16:creationId xmlns:a16="http://schemas.microsoft.com/office/drawing/2014/main" id="{98836843-C536-FC8E-9B78-11DCC669DD9F}"/>
              </a:ext>
            </a:extLst>
          </p:cNvPr>
          <p:cNvPicPr>
            <a:picLocks noChangeAspect="1"/>
          </p:cNvPicPr>
          <p:nvPr/>
        </p:nvPicPr>
        <p:blipFill>
          <a:blip r:embed="rId3"/>
          <a:stretch>
            <a:fillRect/>
          </a:stretch>
        </p:blipFill>
        <p:spPr>
          <a:xfrm>
            <a:off x="874939" y="954890"/>
            <a:ext cx="4827577" cy="338529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0C89F46-1831-A33B-A090-73FABD2D446A}"/>
                  </a:ext>
                </a:extLst>
              </p:cNvPr>
              <p:cNvSpPr txBox="1"/>
              <p:nvPr/>
            </p:nvSpPr>
            <p:spPr>
              <a:xfrm rot="21227519">
                <a:off x="984166" y="931121"/>
                <a:ext cx="5782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600" b="1" i="1" smtClean="0">
                          <a:latin typeface="Cambria Math" panose="02040503050406030204" pitchFamily="18" charset="0"/>
                        </a:rPr>
                        <m:t>⋱</m:t>
                      </m:r>
                    </m:oMath>
                  </m:oMathPara>
                </a14:m>
                <a:endParaRPr lang="en-GB" sz="3600" b="1" dirty="0"/>
              </a:p>
            </p:txBody>
          </p:sp>
        </mc:Choice>
        <mc:Fallback xmlns="">
          <p:sp>
            <p:nvSpPr>
              <p:cNvPr id="2" name="TextBox 1">
                <a:extLst>
                  <a:ext uri="{FF2B5EF4-FFF2-40B4-BE49-F238E27FC236}">
                    <a16:creationId xmlns:a16="http://schemas.microsoft.com/office/drawing/2014/main" id="{20C89F46-1831-A33B-A090-73FABD2D446A}"/>
                  </a:ext>
                </a:extLst>
              </p:cNvPr>
              <p:cNvSpPr txBox="1">
                <a:spLocks noRot="1" noChangeAspect="1" noMove="1" noResize="1" noEditPoints="1" noAdjustHandles="1" noChangeArrowheads="1" noChangeShapeType="1" noTextEdit="1"/>
              </p:cNvSpPr>
              <p:nvPr/>
            </p:nvSpPr>
            <p:spPr>
              <a:xfrm rot="21227519">
                <a:off x="984166" y="931121"/>
                <a:ext cx="578284" cy="64633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AAA2A3-250C-CD15-975C-24B8B04F7BE2}"/>
                  </a:ext>
                </a:extLst>
              </p:cNvPr>
              <p:cNvSpPr txBox="1"/>
              <p:nvPr/>
            </p:nvSpPr>
            <p:spPr>
              <a:xfrm rot="21227519">
                <a:off x="5434834" y="849007"/>
                <a:ext cx="5782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600" b="1" i="1" smtClean="0">
                          <a:latin typeface="Cambria Math" panose="02040503050406030204" pitchFamily="18" charset="0"/>
                        </a:rPr>
                        <m:t>⋱</m:t>
                      </m:r>
                    </m:oMath>
                  </m:oMathPara>
                </a14:m>
                <a:endParaRPr lang="en-GB" sz="3600" b="1" dirty="0"/>
              </a:p>
            </p:txBody>
          </p:sp>
        </mc:Choice>
        <mc:Fallback xmlns="">
          <p:sp>
            <p:nvSpPr>
              <p:cNvPr id="7" name="TextBox 6">
                <a:extLst>
                  <a:ext uri="{FF2B5EF4-FFF2-40B4-BE49-F238E27FC236}">
                    <a16:creationId xmlns:a16="http://schemas.microsoft.com/office/drawing/2014/main" id="{5AAAA2A3-250C-CD15-975C-24B8B04F7BE2}"/>
                  </a:ext>
                </a:extLst>
              </p:cNvPr>
              <p:cNvSpPr txBox="1">
                <a:spLocks noRot="1" noChangeAspect="1" noMove="1" noResize="1" noEditPoints="1" noAdjustHandles="1" noChangeArrowheads="1" noChangeShapeType="1" noTextEdit="1"/>
              </p:cNvSpPr>
              <p:nvPr/>
            </p:nvSpPr>
            <p:spPr>
              <a:xfrm rot="21227519">
                <a:off x="5434834" y="849007"/>
                <a:ext cx="578284" cy="646331"/>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00FE715-3275-ED4F-63B7-198AC2023012}"/>
                  </a:ext>
                </a:extLst>
              </p:cNvPr>
              <p:cNvSpPr txBox="1"/>
              <p:nvPr/>
            </p:nvSpPr>
            <p:spPr>
              <a:xfrm rot="21227519">
                <a:off x="867709" y="4017014"/>
                <a:ext cx="5782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600" b="1" i="1" smtClean="0">
                          <a:latin typeface="Cambria Math" panose="02040503050406030204" pitchFamily="18" charset="0"/>
                        </a:rPr>
                        <m:t>⋱</m:t>
                      </m:r>
                    </m:oMath>
                  </m:oMathPara>
                </a14:m>
                <a:endParaRPr lang="en-GB" sz="3600" b="1" dirty="0"/>
              </a:p>
            </p:txBody>
          </p:sp>
        </mc:Choice>
        <mc:Fallback xmlns="">
          <p:sp>
            <p:nvSpPr>
              <p:cNvPr id="8" name="TextBox 7">
                <a:extLst>
                  <a:ext uri="{FF2B5EF4-FFF2-40B4-BE49-F238E27FC236}">
                    <a16:creationId xmlns:a16="http://schemas.microsoft.com/office/drawing/2014/main" id="{300FE715-3275-ED4F-63B7-198AC2023012}"/>
                  </a:ext>
                </a:extLst>
              </p:cNvPr>
              <p:cNvSpPr txBox="1">
                <a:spLocks noRot="1" noChangeAspect="1" noMove="1" noResize="1" noEditPoints="1" noAdjustHandles="1" noChangeArrowheads="1" noChangeShapeType="1" noTextEdit="1"/>
              </p:cNvSpPr>
              <p:nvPr/>
            </p:nvSpPr>
            <p:spPr>
              <a:xfrm rot="21227519">
                <a:off x="867709" y="4017014"/>
                <a:ext cx="578284" cy="646331"/>
              </a:xfrm>
              <a:prstGeom prst="rect">
                <a:avLst/>
              </a:prstGeom>
              <a:blipFill>
                <a:blip r:embed="rId6"/>
                <a:stretch>
                  <a:fillRect/>
                </a:stretch>
              </a:blipFill>
            </p:spPr>
            <p:txBody>
              <a:bodyPr/>
              <a:lstStyle/>
              <a:p>
                <a:r>
                  <a:rPr lang="en-GB">
                    <a:noFill/>
                  </a:rPr>
                  <a:t> </a:t>
                </a:r>
              </a:p>
            </p:txBody>
          </p:sp>
        </mc:Fallback>
      </mc:AlternateContent>
      <p:pic>
        <p:nvPicPr>
          <p:cNvPr id="10" name="Picture 9" descr="A map of england with different colored states&#10;&#10;Description automatically generated">
            <a:extLst>
              <a:ext uri="{FF2B5EF4-FFF2-40B4-BE49-F238E27FC236}">
                <a16:creationId xmlns:a16="http://schemas.microsoft.com/office/drawing/2014/main" id="{BEB5E514-824F-E391-5447-489F5A5C0650}"/>
              </a:ext>
            </a:extLst>
          </p:cNvPr>
          <p:cNvPicPr>
            <a:picLocks noChangeAspect="1"/>
          </p:cNvPicPr>
          <p:nvPr/>
        </p:nvPicPr>
        <p:blipFill>
          <a:blip r:embed="rId7"/>
          <a:stretch>
            <a:fillRect/>
          </a:stretch>
        </p:blipFill>
        <p:spPr>
          <a:xfrm>
            <a:off x="1451333" y="1389454"/>
            <a:ext cx="4554555" cy="3165577"/>
          </a:xfrm>
          <a:prstGeom prst="rect">
            <a:avLst/>
          </a:prstGeom>
        </p:spPr>
      </p:pic>
      <p:pic>
        <p:nvPicPr>
          <p:cNvPr id="12" name="Picture 11" descr="A blue and pink rectangular pattern with white text&#10;&#10;Description automatically generated">
            <a:extLst>
              <a:ext uri="{FF2B5EF4-FFF2-40B4-BE49-F238E27FC236}">
                <a16:creationId xmlns:a16="http://schemas.microsoft.com/office/drawing/2014/main" id="{058AA1AF-F9B2-8EC1-B23E-378F008A22E9}"/>
              </a:ext>
            </a:extLst>
          </p:cNvPr>
          <p:cNvPicPr>
            <a:picLocks noChangeAspect="1"/>
          </p:cNvPicPr>
          <p:nvPr/>
        </p:nvPicPr>
        <p:blipFill>
          <a:blip r:embed="rId8"/>
          <a:stretch>
            <a:fillRect/>
          </a:stretch>
        </p:blipFill>
        <p:spPr>
          <a:xfrm>
            <a:off x="6956611" y="329792"/>
            <a:ext cx="4711165" cy="6198415"/>
          </a:xfrm>
          <a:prstGeom prst="rect">
            <a:avLst/>
          </a:prstGeom>
          <a:ln>
            <a:solidFill>
              <a:schemeClr val="tx1"/>
            </a:solidFill>
          </a:ln>
        </p:spPr>
      </p:pic>
      <p:sp>
        <p:nvSpPr>
          <p:cNvPr id="13" name="TextBox 12">
            <a:extLst>
              <a:ext uri="{FF2B5EF4-FFF2-40B4-BE49-F238E27FC236}">
                <a16:creationId xmlns:a16="http://schemas.microsoft.com/office/drawing/2014/main" id="{6EA17B7D-93D2-C688-0AC3-FEF8541D4A6B}"/>
              </a:ext>
            </a:extLst>
          </p:cNvPr>
          <p:cNvSpPr txBox="1"/>
          <p:nvPr/>
        </p:nvSpPr>
        <p:spPr>
          <a:xfrm>
            <a:off x="310102" y="5139189"/>
            <a:ext cx="5833181" cy="830997"/>
          </a:xfrm>
          <a:prstGeom prst="rect">
            <a:avLst/>
          </a:prstGeom>
          <a:solidFill>
            <a:schemeClr val="accent1"/>
          </a:solidFill>
          <a:ln>
            <a:solidFill>
              <a:schemeClr val="accent1"/>
            </a:solidFill>
          </a:ln>
        </p:spPr>
        <p:txBody>
          <a:bodyPr wrap="square" rtlCol="0">
            <a:spAutoFit/>
          </a:bodyPr>
          <a:lstStyle/>
          <a:p>
            <a:r>
              <a:rPr lang="en-GB" sz="1200" b="1" dirty="0">
                <a:latin typeface="Arial" panose="020B0604020202020204" pitchFamily="34" charset="0"/>
                <a:cs typeface="Arial" panose="020B0604020202020204" pitchFamily="34" charset="0"/>
              </a:rPr>
              <a:t>Interpretation: On a year-on-year basis, the increased risks are significantly sustained throughout the 10-year period for Humberside, Lancaster, Greater Manchester, Merseyside, Tyne and Wear, West Midlands, West Yorkshire, and Devon &amp; Somerset.</a:t>
            </a:r>
          </a:p>
        </p:txBody>
      </p:sp>
      <p:sp>
        <p:nvSpPr>
          <p:cNvPr id="14" name="TextBox 13">
            <a:extLst>
              <a:ext uri="{FF2B5EF4-FFF2-40B4-BE49-F238E27FC236}">
                <a16:creationId xmlns:a16="http://schemas.microsoft.com/office/drawing/2014/main" id="{75AF8881-F0C8-6BBC-2086-F3417BA16B8F}"/>
              </a:ext>
            </a:extLst>
          </p:cNvPr>
          <p:cNvSpPr txBox="1"/>
          <p:nvPr/>
        </p:nvSpPr>
        <p:spPr>
          <a:xfrm>
            <a:off x="6173301" y="2740048"/>
            <a:ext cx="723275" cy="523220"/>
          </a:xfrm>
          <a:prstGeom prst="rect">
            <a:avLst/>
          </a:prstGeom>
          <a:noFill/>
        </p:spPr>
        <p:txBody>
          <a:bodyPr wrap="none" rtlCol="0">
            <a:spAutoFit/>
          </a:bodyPr>
          <a:lstStyle/>
          <a:p>
            <a:r>
              <a:rPr lang="en-GB" sz="2800" b="1" dirty="0"/>
              <a:t>&gt;&gt;&gt;</a:t>
            </a:r>
          </a:p>
        </p:txBody>
      </p:sp>
      <p:sp>
        <p:nvSpPr>
          <p:cNvPr id="15" name="Slide Number Placeholder 3">
            <a:extLst>
              <a:ext uri="{FF2B5EF4-FFF2-40B4-BE49-F238E27FC236}">
                <a16:creationId xmlns:a16="http://schemas.microsoft.com/office/drawing/2014/main" id="{79EA83B9-F770-B6F0-50B5-DE2FF59EE5E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TextBox 15">
            <a:extLst>
              <a:ext uri="{FF2B5EF4-FFF2-40B4-BE49-F238E27FC236}">
                <a16:creationId xmlns:a16="http://schemas.microsoft.com/office/drawing/2014/main" id="{E8767B8D-45F9-9C3A-75AB-C7B8FEF52057}"/>
              </a:ext>
            </a:extLst>
          </p:cNvPr>
          <p:cNvSpPr txBox="1"/>
          <p:nvPr/>
        </p:nvSpPr>
        <p:spPr>
          <a:xfrm>
            <a:off x="310102" y="346389"/>
            <a:ext cx="5833181" cy="4631091"/>
          </a:xfrm>
          <a:prstGeom prst="rect">
            <a:avLst/>
          </a:prstGeom>
          <a:noFill/>
          <a:ln>
            <a:solidFill>
              <a:schemeClr val="tx1"/>
            </a:solidFill>
          </a:ln>
        </p:spPr>
        <p:txBody>
          <a:bodyPr wrap="square" rtlCol="0">
            <a:spAutoFit/>
          </a:bodyPr>
          <a:lstStyle/>
          <a:p>
            <a:endParaRPr lang="en-GB" dirty="0"/>
          </a:p>
        </p:txBody>
      </p:sp>
      <p:sp>
        <p:nvSpPr>
          <p:cNvPr id="17" name="TextBox 16">
            <a:extLst>
              <a:ext uri="{FF2B5EF4-FFF2-40B4-BE49-F238E27FC236}">
                <a16:creationId xmlns:a16="http://schemas.microsoft.com/office/drawing/2014/main" id="{B85377A4-7AA6-38EC-C8E5-BC8AF2355135}"/>
              </a:ext>
            </a:extLst>
          </p:cNvPr>
          <p:cNvSpPr txBox="1"/>
          <p:nvPr/>
        </p:nvSpPr>
        <p:spPr>
          <a:xfrm>
            <a:off x="0" y="6445791"/>
            <a:ext cx="6793654" cy="400110"/>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Source</a:t>
            </a:r>
            <a:r>
              <a:rPr lang="en-GB" sz="1000" dirty="0">
                <a:latin typeface="Helvetica Neue" panose="02000503000000020004" pitchFamily="2" charset="0"/>
                <a:ea typeface="Helvetica Neue" panose="02000503000000020004" pitchFamily="2" charset="0"/>
                <a:cs typeface="Helvetica Neue" panose="02000503000000020004" pitchFamily="2" charset="0"/>
              </a:rPr>
              <a:t>: Li et al, (2022), Ecological study exploring the geospatial associations between socioeconomic deprivation and  fire-related dwelling casualties in England (2010-2019). DOI: </a:t>
            </a:r>
            <a:r>
              <a:rPr lang="en-GB" sz="1000" dirty="0">
                <a:latin typeface="Helvetica Neue" panose="02000503000000020004" pitchFamily="2" charset="0"/>
                <a:ea typeface="Helvetica Neue" panose="02000503000000020004" pitchFamily="2" charset="0"/>
                <a:cs typeface="Helvetica Neue" panose="02000503000000020004" pitchFamily="2" charset="0"/>
                <a:hlinkClick r:id="rId9"/>
              </a:rPr>
              <a:t>https://doi.org/10.1016/j.apgeog.2022.102718</a:t>
            </a:r>
            <a:r>
              <a:rPr lang="en-GB" sz="10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8" name="TextBox 17">
            <a:extLst>
              <a:ext uri="{FF2B5EF4-FFF2-40B4-BE49-F238E27FC236}">
                <a16:creationId xmlns:a16="http://schemas.microsoft.com/office/drawing/2014/main" id="{9FD27AA8-A746-0A38-68AF-EA1E16FBF430}"/>
              </a:ext>
            </a:extLst>
          </p:cNvPr>
          <p:cNvSpPr txBox="1"/>
          <p:nvPr/>
        </p:nvSpPr>
        <p:spPr>
          <a:xfrm>
            <a:off x="173896" y="7835"/>
            <a:ext cx="6169628" cy="338554"/>
          </a:xfrm>
          <a:prstGeom prst="rect">
            <a:avLst/>
          </a:prstGeom>
          <a:noFill/>
        </p:spPr>
        <p:txBody>
          <a:bodyPr wrap="square" rtlCol="0">
            <a:spAutoFit/>
          </a:bodyPr>
          <a:lstStyle/>
          <a:p>
            <a:r>
              <a:rPr lang="en-GB" sz="1600" b="1" dirty="0">
                <a:latin typeface="Arial" panose="020B0604020202020204" pitchFamily="34" charset="0"/>
                <a:cs typeface="Arial" panose="020B0604020202020204" pitchFamily="34" charset="0"/>
              </a:rPr>
              <a:t>Spatial and temporal variation in risk of fire-related casualties</a:t>
            </a:r>
          </a:p>
        </p:txBody>
      </p:sp>
      <p:sp>
        <p:nvSpPr>
          <p:cNvPr id="19" name="TextBox 18">
            <a:extLst>
              <a:ext uri="{FF2B5EF4-FFF2-40B4-BE49-F238E27FC236}">
                <a16:creationId xmlns:a16="http://schemas.microsoft.com/office/drawing/2014/main" id="{92268102-220A-B289-1BDD-A23343D4B4DE}"/>
              </a:ext>
            </a:extLst>
          </p:cNvPr>
          <p:cNvSpPr txBox="1"/>
          <p:nvPr/>
        </p:nvSpPr>
        <p:spPr>
          <a:xfrm>
            <a:off x="6872586" y="-24048"/>
            <a:ext cx="5145518" cy="338554"/>
          </a:xfrm>
          <a:prstGeom prst="rect">
            <a:avLst/>
          </a:prstGeom>
          <a:noFill/>
        </p:spPr>
        <p:txBody>
          <a:bodyPr wrap="square" rtlCol="0">
            <a:spAutoFit/>
          </a:bodyPr>
          <a:lstStyle/>
          <a:p>
            <a:r>
              <a:rPr lang="en-GB" sz="1600" b="1" dirty="0">
                <a:latin typeface="Arial" panose="020B0604020202020204" pitchFamily="34" charset="0"/>
                <a:cs typeface="Arial" panose="020B0604020202020204" pitchFamily="34" charset="0"/>
              </a:rPr>
              <a:t>Translate maps to show significant risk trajectories</a:t>
            </a:r>
          </a:p>
        </p:txBody>
      </p:sp>
    </p:spTree>
    <p:extLst>
      <p:ext uri="{BB962C8B-B14F-4D97-AF65-F5344CB8AC3E}">
        <p14:creationId xmlns:p14="http://schemas.microsoft.com/office/powerpoint/2010/main" val="3280563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A3C44-5D44-E68D-EFD0-5CB8A06A295D}"/>
              </a:ext>
            </a:extLst>
          </p:cNvPr>
          <p:cNvSpPr txBox="1"/>
          <p:nvPr/>
        </p:nvSpPr>
        <p:spPr>
          <a:xfrm>
            <a:off x="777239" y="1287496"/>
            <a:ext cx="10613175" cy="584775"/>
          </a:xfrm>
          <a:prstGeom prst="rect">
            <a:avLst/>
          </a:prstGeom>
          <a:noFill/>
        </p:spPr>
        <p:txBody>
          <a:bodyPr wrap="square" rtlCol="0">
            <a:spAutoFit/>
          </a:body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hlinkClick r:id="rId2"/>
              </a:rPr>
              <a:t>https://forms.gle/TR23pj9rVmdsGACG8</a:t>
            </a:r>
            <a:r>
              <a:rPr lang="en-GB" sz="32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Title 1">
            <a:extLst>
              <a:ext uri="{FF2B5EF4-FFF2-40B4-BE49-F238E27FC236}">
                <a16:creationId xmlns:a16="http://schemas.microsoft.com/office/drawing/2014/main" id="{678FF7F5-A5C1-F06A-31FE-C097B78885CC}"/>
              </a:ext>
            </a:extLst>
          </p:cNvPr>
          <p:cNvSpPr txBox="1">
            <a:spLocks/>
          </p:cNvSpPr>
          <p:nvPr/>
        </p:nvSpPr>
        <p:spPr>
          <a:xfrm>
            <a:off x="260145" y="340130"/>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GEOG0125: Course Evaluation &amp; Student Feedback (Weeks 1-5)</a:t>
            </a:r>
          </a:p>
        </p:txBody>
      </p:sp>
      <p:sp>
        <p:nvSpPr>
          <p:cNvPr id="4" name="TextBox 3">
            <a:extLst>
              <a:ext uri="{FF2B5EF4-FFF2-40B4-BE49-F238E27FC236}">
                <a16:creationId xmlns:a16="http://schemas.microsoft.com/office/drawing/2014/main" id="{2B980EFE-374A-6C2D-E796-B20CBA720485}"/>
              </a:ext>
            </a:extLst>
          </p:cNvPr>
          <p:cNvSpPr txBox="1"/>
          <p:nvPr/>
        </p:nvSpPr>
        <p:spPr>
          <a:xfrm>
            <a:off x="801585" y="2573816"/>
            <a:ext cx="10588830" cy="3785652"/>
          </a:xfrm>
          <a:prstGeom prst="rect">
            <a:avLst/>
          </a:prstGeom>
          <a:solidFill>
            <a:schemeClr val="accent1">
              <a:lumMod val="40000"/>
              <a:lumOff val="60000"/>
            </a:schemeClr>
          </a:solidFill>
          <a:ln>
            <a:solidFill>
              <a:schemeClr val="accent1"/>
            </a:solidFill>
          </a:ln>
        </p:spPr>
        <p:txBody>
          <a:bodyPr wrap="square" rtlCol="0">
            <a:spAutoFit/>
          </a:bodyPr>
          <a:lstStyle/>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Dear Students,</a:t>
            </a:r>
          </a:p>
          <a:p>
            <a:pPr algn="l"/>
            <a:endPar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As part of the Continuous Module Dialogue, we are conducting this survey to gauge the levels of student satisfaction with the learning experience in module </a:t>
            </a:r>
            <a:r>
              <a:rPr lang="en-GB" sz="2000" b="1"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GEOG0125: Advanced Topics in Social &amp; Geographic Data Science</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 We would like to receive your feedback, which would be greatly appreciated. This will help us make improvements to the course. The survey should only take up to 5-10 minutes, and your responses are completely anonymous.</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Thank you,</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Anwar and Stephen.</a:t>
            </a:r>
          </a:p>
        </p:txBody>
      </p:sp>
      <p:sp>
        <p:nvSpPr>
          <p:cNvPr id="6" name="Slide Number Placeholder 3">
            <a:extLst>
              <a:ext uri="{FF2B5EF4-FFF2-40B4-BE49-F238E27FC236}">
                <a16:creationId xmlns:a16="http://schemas.microsoft.com/office/drawing/2014/main" id="{97B6DB62-D1CA-471B-429C-992181610FB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170498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503361" y="2383276"/>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pic>
        <p:nvPicPr>
          <p:cNvPr id="5" name="Picture 4">
            <a:extLst>
              <a:ext uri="{FF2B5EF4-FFF2-40B4-BE49-F238E27FC236}">
                <a16:creationId xmlns:a16="http://schemas.microsoft.com/office/drawing/2014/main" id="{0C44E02A-8B92-2A1C-E54B-E8478F7FCA1C}"/>
              </a:ext>
            </a:extLst>
          </p:cNvPr>
          <p:cNvPicPr>
            <a:picLocks noChangeAspect="1"/>
          </p:cNvPicPr>
          <p:nvPr/>
        </p:nvPicPr>
        <p:blipFill rotWithShape="1">
          <a:blip r:embed="rId2"/>
          <a:srcRect l="78750"/>
          <a:stretch/>
        </p:blipFill>
        <p:spPr>
          <a:xfrm>
            <a:off x="4408571" y="3828394"/>
            <a:ext cx="2959883" cy="1108264"/>
          </a:xfrm>
          <a:prstGeom prst="rect">
            <a:avLst/>
          </a:prstGeom>
        </p:spPr>
      </p:pic>
      <p:sp>
        <p:nvSpPr>
          <p:cNvPr id="3" name="Slide Number Placeholder 3">
            <a:extLst>
              <a:ext uri="{FF2B5EF4-FFF2-40B4-BE49-F238E27FC236}">
                <a16:creationId xmlns:a16="http://schemas.microsoft.com/office/drawing/2014/main" id="{631777DE-3596-5D36-ACDE-F450FFE0580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9304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495568" y="199887"/>
            <a:ext cx="11095527"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err="1">
                <a:latin typeface="HELVETICA NEUE LIGHT" panose="02000403000000020004" pitchFamily="2" charset="0"/>
                <a:ea typeface="HELVETICA NEUE LIGHT" panose="02000403000000020004" pitchFamily="2" charset="0"/>
                <a:cs typeface="Helvetica Neue" panose="02000503000000020004" pitchFamily="2" charset="0"/>
              </a:rPr>
              <a:t>Besag</a:t>
            </a:r>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-York-Mollie (BYM) (or CAR/ICAR models)</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6FF9A56F-BE74-AF42-B6A6-837E3124A757}"/>
              </a:ext>
            </a:extLst>
          </p:cNvPr>
          <p:cNvSpPr txBox="1"/>
          <p:nvPr/>
        </p:nvSpPr>
        <p:spPr>
          <a:xfrm>
            <a:off x="548236" y="2387256"/>
            <a:ext cx="11095528" cy="3416320"/>
          </a:xfrm>
          <a:prstGeom prst="rect">
            <a:avLst/>
          </a:prstGeom>
          <a:noFill/>
        </p:spPr>
        <p:txBody>
          <a:bodyPr wrap="squar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This is a type of hierarchical model which includes a spatial random effect,</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It is heavily dependent on the neighbourhood adjacency matrix</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There are two versions of this model: </a:t>
            </a:r>
          </a:p>
          <a:p>
            <a:pPr marL="800100" lvl="1" indent="-342900">
              <a:buFont typeface="Wingdings" pitchFamily="2" charset="2"/>
              <a:buChar char="v"/>
            </a:pPr>
            <a:r>
              <a:rPr lang="en-GB" dirty="0">
                <a:latin typeface="Helvetica Neue Light" panose="02000403000000020004" pitchFamily="2" charset="0"/>
                <a:ea typeface="Helvetica Neue Light" panose="02000403000000020004" pitchFamily="2" charset="0"/>
              </a:rPr>
              <a:t>BYM model that has ONLY ‘fully specified’ spatial effect – Conditional Auto-Regressive model (CAR) </a:t>
            </a:r>
          </a:p>
          <a:p>
            <a:pPr marL="800100" lvl="1" indent="-342900">
              <a:buFont typeface="Wingdings" pitchFamily="2" charset="2"/>
              <a:buChar char="v"/>
            </a:pPr>
            <a:r>
              <a:rPr lang="en-GB" dirty="0">
                <a:latin typeface="Helvetica Neue Light" panose="02000403000000020004" pitchFamily="2" charset="0"/>
                <a:ea typeface="Helvetica Neue Light" panose="02000403000000020004" pitchFamily="2" charset="0"/>
              </a:rPr>
              <a:t>BYM model that has BOTH a spatial effect term which is treated a </a:t>
            </a:r>
            <a:r>
              <a:rPr lang="en-GB" b="1" dirty="0">
                <a:latin typeface="Helvetica Neue Light" panose="02000403000000020004" pitchFamily="2" charset="0"/>
                <a:ea typeface="Helvetica Neue Light" panose="02000403000000020004" pitchFamily="2" charset="0"/>
              </a:rPr>
              <a:t>structured random effect</a:t>
            </a:r>
            <a:r>
              <a:rPr lang="en-GB" dirty="0">
                <a:latin typeface="Helvetica Neue Light" panose="02000403000000020004" pitchFamily="2" charset="0"/>
                <a:ea typeface="Helvetica Neue Light" panose="02000403000000020004" pitchFamily="2" charset="0"/>
              </a:rPr>
              <a:t>, and the non-spatial effect term which is treated as an </a:t>
            </a:r>
            <a:r>
              <a:rPr lang="en-GB" b="1" dirty="0">
                <a:latin typeface="Helvetica Neue Light" panose="02000403000000020004" pitchFamily="2" charset="0"/>
                <a:ea typeface="Helvetica Neue Light" panose="02000403000000020004" pitchFamily="2" charset="0"/>
              </a:rPr>
              <a:t>unstructured random effects </a:t>
            </a:r>
            <a:r>
              <a:rPr lang="en-GB" dirty="0">
                <a:latin typeface="Helvetica Neue Light" panose="02000403000000020004" pitchFamily="2" charset="0"/>
                <a:ea typeface="Helvetica Neue Light" panose="02000403000000020004" pitchFamily="2" charset="0"/>
              </a:rPr>
              <a:t>– Intrinsic Conditional Auto-Regressive Model (ICAR). This is the best option.</a:t>
            </a:r>
          </a:p>
          <a:p>
            <a:pPr algn="l"/>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When fitting data to this type of model – the best choice of the likelihood function (i.e., statistical model) is Poisson (i.e., aggregated counts to areas).</a:t>
            </a:r>
          </a:p>
        </p:txBody>
      </p:sp>
      <p:sp>
        <p:nvSpPr>
          <p:cNvPr id="7" name="TextBox 6">
            <a:extLst>
              <a:ext uri="{FF2B5EF4-FFF2-40B4-BE49-F238E27FC236}">
                <a16:creationId xmlns:a16="http://schemas.microsoft.com/office/drawing/2014/main" id="{BEBB0A1D-FC13-7245-9575-3BDCF0C13F6C}"/>
              </a:ext>
            </a:extLst>
          </p:cNvPr>
          <p:cNvSpPr txBox="1"/>
          <p:nvPr/>
        </p:nvSpPr>
        <p:spPr>
          <a:xfrm>
            <a:off x="548236" y="1018964"/>
            <a:ext cx="11191330" cy="1200329"/>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This is a popular spatial model which takes into account that the data may potentially be spatially correlated and the observations in the neighbouring areas may be more similar than observations in areas that are distant from each other.</a:t>
            </a:r>
          </a:p>
        </p:txBody>
      </p:sp>
    </p:spTree>
    <p:extLst>
      <p:ext uri="{BB962C8B-B14F-4D97-AF65-F5344CB8AC3E}">
        <p14:creationId xmlns:p14="http://schemas.microsoft.com/office/powerpoint/2010/main" val="2028789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and white drawing of a flower&#10;&#10;Description automatically generated with low confidence">
            <a:extLst>
              <a:ext uri="{FF2B5EF4-FFF2-40B4-BE49-F238E27FC236}">
                <a16:creationId xmlns:a16="http://schemas.microsoft.com/office/drawing/2014/main" id="{67816BCB-ABE2-FFBE-3459-D628E8556AF6}"/>
              </a:ext>
            </a:extLst>
          </p:cNvPr>
          <p:cNvPicPr>
            <a:picLocks noChangeAspect="1"/>
          </p:cNvPicPr>
          <p:nvPr/>
        </p:nvPicPr>
        <p:blipFill>
          <a:blip r:embed="rId2"/>
          <a:stretch>
            <a:fillRect/>
          </a:stretch>
        </p:blipFill>
        <p:spPr>
          <a:xfrm>
            <a:off x="7788496" y="820651"/>
            <a:ext cx="4362481" cy="4595735"/>
          </a:xfrm>
          <a:prstGeom prst="rect">
            <a:avLst/>
          </a:prstGeom>
        </p:spPr>
      </p:pic>
      <p:pic>
        <p:nvPicPr>
          <p:cNvPr id="2" name="Picture 1" descr="Map&#10;&#10;Description automatically generated">
            <a:extLst>
              <a:ext uri="{FF2B5EF4-FFF2-40B4-BE49-F238E27FC236}">
                <a16:creationId xmlns:a16="http://schemas.microsoft.com/office/drawing/2014/main" id="{0F6E66C2-379D-7B1C-AEFC-71C2927C656D}"/>
              </a:ext>
            </a:extLst>
          </p:cNvPr>
          <p:cNvPicPr>
            <a:picLocks noChangeAspect="1"/>
          </p:cNvPicPr>
          <p:nvPr/>
        </p:nvPicPr>
        <p:blipFill>
          <a:blip r:embed="rId3"/>
          <a:stretch>
            <a:fillRect/>
          </a:stretch>
        </p:blipFill>
        <p:spPr>
          <a:xfrm>
            <a:off x="146679" y="1432722"/>
            <a:ext cx="3271110" cy="3694829"/>
          </a:xfrm>
          <a:prstGeom prst="rect">
            <a:avLst/>
          </a:prstGeom>
        </p:spPr>
      </p:pic>
      <p:sp>
        <p:nvSpPr>
          <p:cNvPr id="4" name="TextBox 3">
            <a:extLst>
              <a:ext uri="{FF2B5EF4-FFF2-40B4-BE49-F238E27FC236}">
                <a16:creationId xmlns:a16="http://schemas.microsoft.com/office/drawing/2014/main" id="{9075C5F3-8F27-77A8-CDD0-DF87782EF0C3}"/>
              </a:ext>
            </a:extLst>
          </p:cNvPr>
          <p:cNvSpPr txBox="1"/>
          <p:nvPr/>
        </p:nvSpPr>
        <p:spPr>
          <a:xfrm>
            <a:off x="630768" y="305385"/>
            <a:ext cx="2787021" cy="646331"/>
          </a:xfrm>
          <a:prstGeom prst="rect">
            <a:avLst/>
          </a:prstGeom>
          <a:noFill/>
        </p:spPr>
        <p:txBody>
          <a:bodyPr wrap="square" rtlCol="0">
            <a:spAutoFit/>
          </a:bodyPr>
          <a:lstStyle/>
          <a:p>
            <a:r>
              <a:rPr lang="en-GB" b="1" dirty="0">
                <a:latin typeface="HELVETICA NEUE LIGHT" panose="02000403000000020004" pitchFamily="2" charset="0"/>
                <a:ea typeface="HELVETICA NEUE LIGHT" panose="02000403000000020004" pitchFamily="2" charset="0"/>
              </a:rPr>
              <a:t>Geographically accurate </a:t>
            </a:r>
          </a:p>
          <a:p>
            <a:r>
              <a:rPr lang="en-GB" b="1" dirty="0">
                <a:latin typeface="HELVETICA NEUE LIGHT" panose="02000403000000020004" pitchFamily="2" charset="0"/>
                <a:ea typeface="HELVETICA NEUE LIGHT" panose="02000403000000020004" pitchFamily="2" charset="0"/>
              </a:rPr>
              <a:t>neighbourhood structure</a:t>
            </a:r>
          </a:p>
        </p:txBody>
      </p:sp>
      <p:pic>
        <p:nvPicPr>
          <p:cNvPr id="5" name="Picture 4" descr="Chart, scatter chart&#10;&#10;Description automatically generated">
            <a:extLst>
              <a:ext uri="{FF2B5EF4-FFF2-40B4-BE49-F238E27FC236}">
                <a16:creationId xmlns:a16="http://schemas.microsoft.com/office/drawing/2014/main" id="{8C1395D5-09D0-831B-CC63-335FED386F6D}"/>
              </a:ext>
            </a:extLst>
          </p:cNvPr>
          <p:cNvPicPr>
            <a:picLocks noChangeAspect="1"/>
          </p:cNvPicPr>
          <p:nvPr/>
        </p:nvPicPr>
        <p:blipFill rotWithShape="1">
          <a:blip r:embed="rId4"/>
          <a:srcRect l="22104" t="4695" r="21444"/>
          <a:stretch/>
        </p:blipFill>
        <p:spPr>
          <a:xfrm>
            <a:off x="4097107" y="1283615"/>
            <a:ext cx="3915206" cy="3993041"/>
          </a:xfrm>
          <a:prstGeom prst="rect">
            <a:avLst/>
          </a:prstGeom>
        </p:spPr>
      </p:pic>
      <p:sp>
        <p:nvSpPr>
          <p:cNvPr id="6" name="TextBox 5">
            <a:extLst>
              <a:ext uri="{FF2B5EF4-FFF2-40B4-BE49-F238E27FC236}">
                <a16:creationId xmlns:a16="http://schemas.microsoft.com/office/drawing/2014/main" id="{31D54D09-B011-7D12-BEAF-ABF4FE6404E0}"/>
              </a:ext>
            </a:extLst>
          </p:cNvPr>
          <p:cNvSpPr txBox="1"/>
          <p:nvPr/>
        </p:nvSpPr>
        <p:spPr>
          <a:xfrm>
            <a:off x="4485480" y="315495"/>
            <a:ext cx="3264035" cy="646331"/>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Adjacency matrix translated to </a:t>
            </a:r>
          </a:p>
          <a:p>
            <a:r>
              <a:rPr lang="en-GB" b="1" dirty="0">
                <a:latin typeface="HELVETICA NEUE LIGHT" panose="02000403000000020004" pitchFamily="2" charset="0"/>
                <a:ea typeface="HELVETICA NEUE LIGHT" panose="02000403000000020004" pitchFamily="2" charset="0"/>
              </a:rPr>
              <a:t>graph format</a:t>
            </a:r>
          </a:p>
        </p:txBody>
      </p:sp>
      <p:sp>
        <p:nvSpPr>
          <p:cNvPr id="7" name="TextBox 6">
            <a:extLst>
              <a:ext uri="{FF2B5EF4-FFF2-40B4-BE49-F238E27FC236}">
                <a16:creationId xmlns:a16="http://schemas.microsoft.com/office/drawing/2014/main" id="{F1D6ED22-2791-78C1-8709-2784C28CD554}"/>
              </a:ext>
            </a:extLst>
          </p:cNvPr>
          <p:cNvSpPr txBox="1"/>
          <p:nvPr/>
        </p:nvSpPr>
        <p:spPr>
          <a:xfrm>
            <a:off x="8527622" y="325605"/>
            <a:ext cx="3264035" cy="646331"/>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Adjacency matrix translated to </a:t>
            </a:r>
          </a:p>
          <a:p>
            <a:r>
              <a:rPr lang="en-GB" b="1" dirty="0">
                <a:latin typeface="HELVETICA NEUE LIGHT" panose="02000403000000020004" pitchFamily="2" charset="0"/>
                <a:ea typeface="HELVETICA NEUE LIGHT" panose="02000403000000020004" pitchFamily="2" charset="0"/>
              </a:rPr>
              <a:t>nodes and edge format</a:t>
            </a:r>
          </a:p>
        </p:txBody>
      </p:sp>
      <p:sp>
        <p:nvSpPr>
          <p:cNvPr id="8" name="Slide Number Placeholder 3">
            <a:extLst>
              <a:ext uri="{FF2B5EF4-FFF2-40B4-BE49-F238E27FC236}">
                <a16:creationId xmlns:a16="http://schemas.microsoft.com/office/drawing/2014/main" id="{405463D6-E11E-BCFA-0D0C-D29B89C41598}"/>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
        <p:nvSpPr>
          <p:cNvPr id="9" name="TextBox 8">
            <a:extLst>
              <a:ext uri="{FF2B5EF4-FFF2-40B4-BE49-F238E27FC236}">
                <a16:creationId xmlns:a16="http://schemas.microsoft.com/office/drawing/2014/main" id="{7BA075EC-F9A4-29C7-4498-CEDA098CF4EC}"/>
              </a:ext>
            </a:extLst>
          </p:cNvPr>
          <p:cNvSpPr txBox="1"/>
          <p:nvPr/>
        </p:nvSpPr>
        <p:spPr>
          <a:xfrm>
            <a:off x="7983039" y="5446903"/>
            <a:ext cx="3895432"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Stan only uses the nodes and edges format to reconstruct the adjacency matrix (Queen contiguity-based).</a:t>
            </a:r>
          </a:p>
        </p:txBody>
      </p:sp>
      <p:sp>
        <p:nvSpPr>
          <p:cNvPr id="10" name="Rectangle 9">
            <a:extLst>
              <a:ext uri="{FF2B5EF4-FFF2-40B4-BE49-F238E27FC236}">
                <a16:creationId xmlns:a16="http://schemas.microsoft.com/office/drawing/2014/main" id="{FFE909D7-58FC-7B31-02E0-039A3E6248BE}"/>
              </a:ext>
            </a:extLst>
          </p:cNvPr>
          <p:cNvSpPr/>
          <p:nvPr/>
        </p:nvSpPr>
        <p:spPr>
          <a:xfrm>
            <a:off x="8012313" y="180975"/>
            <a:ext cx="3914849" cy="62502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0704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D1C5B4-8BFF-C646-B7F0-9ACBF439C60E}"/>
                  </a:ext>
                </a:extLst>
              </p:cNvPr>
              <p:cNvSpPr txBox="1"/>
              <p:nvPr/>
            </p:nvSpPr>
            <p:spPr>
              <a:xfrm>
                <a:off x="6400800" y="1725822"/>
                <a:ext cx="5526362" cy="983987"/>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dirty="0"/>
                  <a:t>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𝑌</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 ~ </m:t>
                    </m:r>
                    <m:r>
                      <m:rPr>
                        <m:sty m:val="p"/>
                      </m:rPr>
                      <a:rPr lang="en-GB" sz="1400" b="0" i="0" smtClean="0">
                        <a:latin typeface="Cambria Math" panose="02040503050406030204" pitchFamily="18" charset="0"/>
                      </a:rPr>
                      <m:t>Poisson</m:t>
                    </m:r>
                    <m:d>
                      <m:dPr>
                        <m:ctrlPr>
                          <a:rPr lang="en-GB" sz="1400" b="0" i="1" smtClean="0">
                            <a:latin typeface="Cambria Math" panose="02040503050406030204" pitchFamily="18" charset="0"/>
                          </a:rPr>
                        </m:ctrlPr>
                      </m:dPr>
                      <m:e>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𝑖</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𝑟</m:t>
                            </m:r>
                          </m:e>
                          <m:sub>
                            <m:r>
                              <a:rPr lang="en-GB" sz="1400" b="0" i="1" smtClean="0">
                                <a:latin typeface="Cambria Math" panose="02040503050406030204" pitchFamily="18" charset="0"/>
                              </a:rPr>
                              <m:t>𝑖</m:t>
                            </m:r>
                          </m:sub>
                        </m:sSub>
                      </m:e>
                    </m:d>
                    <m:r>
                      <a:rPr lang="en-GB" sz="1400" b="0" i="0" smtClean="0">
                        <a:latin typeface="Cambria Math" panose="02040503050406030204" pitchFamily="18" charset="0"/>
                      </a:rPr>
                      <m:t>, </m:t>
                    </m:r>
                  </m:oMath>
                </a14:m>
                <a:r>
                  <a:rPr lang="en-GB" sz="1400" dirty="0"/>
                  <a:t>where </a:t>
                </a:r>
                <a14:m>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𝐸</m:t>
                        </m:r>
                      </m:e>
                      <m:sub>
                        <m:r>
                          <a:rPr lang="en-GB" sz="1400" i="1">
                            <a:latin typeface="Cambria Math" panose="02040503050406030204" pitchFamily="18" charset="0"/>
                          </a:rPr>
                          <m:t>𝑖</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𝑟</m:t>
                        </m:r>
                      </m:e>
                      <m:sub>
                        <m:r>
                          <a:rPr lang="en-GB" sz="1400" i="1">
                            <a:latin typeface="Cambria Math" panose="02040503050406030204" pitchFamily="18" charset="0"/>
                          </a:rPr>
                          <m:t>𝑖</m:t>
                        </m:r>
                      </m:sub>
                    </m:sSub>
                    <m:r>
                      <a:rPr lang="en-GB" sz="1400" b="0" i="0" smtClean="0">
                        <a:latin typeface="Cambria Math" panose="02040503050406030204" pitchFamily="18" charset="0"/>
                      </a:rPr>
                      <m:t>=</m:t>
                    </m:r>
                  </m:oMath>
                </a14:m>
                <a:r>
                  <a:rPr lang="en-GB" sz="1400" dirty="0"/>
                  <a:t> </a:t>
                </a:r>
                <a14:m>
                  <m:oMath xmlns:m="http://schemas.openxmlformats.org/officeDocument/2006/math">
                    <m:sSub>
                      <m:sSubPr>
                        <m:ctrlPr>
                          <a:rPr lang="en-GB" sz="1400" i="1" dirty="0" smtClean="0">
                            <a:latin typeface="Cambria Math" panose="02040503050406030204" pitchFamily="18" charset="0"/>
                          </a:rPr>
                        </m:ctrlPr>
                      </m:sSubPr>
                      <m:e>
                        <m:r>
                          <a:rPr lang="en-GB" sz="1400" i="1" dirty="0" smtClean="0">
                            <a:latin typeface="Cambria Math" panose="02040503050406030204" pitchFamily="18" charset="0"/>
                            <a:ea typeface="Cambria Math" panose="02040503050406030204" pitchFamily="18" charset="0"/>
                          </a:rPr>
                          <m:t>𝜆</m:t>
                        </m:r>
                      </m:e>
                      <m:sub>
                        <m:r>
                          <a:rPr lang="en-GB" sz="1400" b="0" i="1" dirty="0" smtClean="0">
                            <a:latin typeface="Cambria Math" panose="02040503050406030204" pitchFamily="18" charset="0"/>
                          </a:rPr>
                          <m:t>𝑖</m:t>
                        </m:r>
                      </m:sub>
                    </m:sSub>
                  </m:oMath>
                </a14:m>
                <a:endParaRPr lang="en-GB" sz="1400" dirty="0"/>
              </a:p>
              <a:p>
                <a:endParaRPr lang="en-GB" sz="1400" dirty="0"/>
              </a:p>
              <a:p>
                <a:pPr marL="285750" indent="-285750">
                  <a:buFont typeface="Wingdings" pitchFamily="2" charset="2"/>
                  <a:buChar char="§"/>
                </a:pPr>
                <a14:m>
                  <m:oMath xmlns:m="http://schemas.openxmlformats.org/officeDocument/2006/math">
                    <m:sSub>
                      <m:sSubPr>
                        <m:ctrlPr>
                          <a:rPr lang="en-GB" sz="1400" b="0" i="1" smtClean="0">
                            <a:latin typeface="Cambria Math" panose="02040503050406030204" pitchFamily="18" charset="0"/>
                          </a:rPr>
                        </m:ctrlPr>
                      </m:sSubPr>
                      <m:e>
                        <m:r>
                          <m:rPr>
                            <m:sty m:val="p"/>
                          </m:rPr>
                          <a:rPr lang="en-GB" sz="1400" b="0" i="0" smtClean="0">
                            <a:latin typeface="Cambria Math" panose="02040503050406030204" pitchFamily="18" charset="0"/>
                          </a:rPr>
                          <m:t>log</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rPr>
                      <m:t>+</m:t>
                    </m:r>
                    <m:nary>
                      <m:naryPr>
                        <m:chr m:val="∑"/>
                        <m:subHide m:val="on"/>
                        <m:supHide m:val="on"/>
                        <m:ctrlPr>
                          <a:rPr lang="en-GB" sz="1400" b="0" i="1" smtClean="0">
                            <a:latin typeface="Cambria Math" panose="02040503050406030204" pitchFamily="18" charset="0"/>
                          </a:rPr>
                        </m:ctrlPr>
                      </m:naryPr>
                      <m:sub/>
                      <m:sup/>
                      <m:e>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rPr>
                              <m:t>𝑘</m:t>
                            </m:r>
                          </m:sub>
                        </m:sSub>
                      </m:e>
                    </m:nary>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𝑋</m:t>
                        </m:r>
                      </m:e>
                      <m:sub>
                        <m:r>
                          <a:rPr lang="en-GB" sz="1400" b="0" i="1" smtClean="0">
                            <a:latin typeface="Cambria Math" panose="02040503050406030204" pitchFamily="18" charset="0"/>
                          </a:rPr>
                          <m:t>𝑖</m:t>
                        </m:r>
                        <m:r>
                          <a:rPr lang="en-GB" sz="1400" b="0" i="1" smtClean="0">
                            <a:latin typeface="Cambria Math" panose="02040503050406030204" pitchFamily="18" charset="0"/>
                          </a:rPr>
                          <m:t>,</m:t>
                        </m:r>
                        <m:r>
                          <a:rPr lang="en-GB" sz="1400" b="0" i="1" smtClean="0">
                            <a:latin typeface="Cambria Math" panose="02040503050406030204" pitchFamily="18" charset="0"/>
                          </a:rPr>
                          <m:t>𝑘</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log</m:t>
                    </m:r>
                    <m:d>
                      <m:dPr>
                        <m:ctrlPr>
                          <a:rPr lang="en-GB" sz="1400" b="0" i="1" smtClean="0">
                            <a:latin typeface="Cambria Math" panose="02040503050406030204" pitchFamily="18" charset="0"/>
                            <a:ea typeface="Cambria Math" panose="02040503050406030204" pitchFamily="18" charset="0"/>
                          </a:rPr>
                        </m:ctrlPr>
                      </m:dPr>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𝐸</m:t>
                            </m:r>
                          </m:e>
                          <m:sub>
                            <m:r>
                              <a:rPr lang="en-GB" sz="1400" b="0" i="1" smtClean="0">
                                <a:latin typeface="Cambria Math" panose="02040503050406030204" pitchFamily="18" charset="0"/>
                                <a:ea typeface="Cambria Math" panose="02040503050406030204" pitchFamily="18" charset="0"/>
                              </a:rPr>
                              <m:t>𝑖</m:t>
                            </m:r>
                          </m:sub>
                        </m:sSub>
                      </m:e>
                    </m:d>
                  </m:oMath>
                </a14:m>
                <a:endParaRPr lang="en-GB" sz="1400" b="0" i="0" dirty="0">
                  <a:latin typeface="Cambria Math" panose="02040503050406030204" pitchFamily="18" charset="0"/>
                  <a:ea typeface="Cambria Math" panose="02040503050406030204" pitchFamily="18" charset="0"/>
                </a:endParaRPr>
              </a:p>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where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14:m>
                  <m:oMath xmlns:m="http://schemas.openxmlformats.org/officeDocument/2006/math">
                    <m:r>
                      <a:rPr lang="en-GB" sz="1400" b="0" i="0" smtClean="0">
                        <a:latin typeface="Cambria Math" panose="02040503050406030204" pitchFamily="18" charset="0"/>
                        <a:ea typeface="Cambria Math" panose="02040503050406030204" pitchFamily="18" charset="0"/>
                      </a:rPr>
                      <m:t>=</m:t>
                    </m:r>
                    <m:d>
                      <m:dPr>
                        <m:ctrlPr>
                          <a:rPr lang="en-GB" sz="1400" i="1">
                            <a:latin typeface="Cambria Math" panose="02040503050406030204" pitchFamily="18" charset="0"/>
                            <a:ea typeface="Cambria Math" panose="02040503050406030204" pitchFamily="18" charset="0"/>
                          </a:rPr>
                        </m:ctrlPr>
                      </m:dPr>
                      <m:e>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𝜌</m:t>
                                </m:r>
                              </m:e>
                            </m:d>
                          </m:e>
                        </m:rad>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en-GB" sz="1400" i="1">
                                <a:latin typeface="Cambria Math" panose="02040503050406030204" pitchFamily="18" charset="0"/>
                                <a:ea typeface="Cambria Math" panose="02040503050406030204" pitchFamily="18" charset="0"/>
                              </a:rPr>
                              <m:t>𝑖</m:t>
                            </m:r>
                          </m:sub>
                        </m:sSub>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𝜌</m:t>
                            </m:r>
                            <m:r>
                              <a:rPr lang="en-GB" sz="1400" i="1">
                                <a:latin typeface="Cambria Math" panose="02040503050406030204" pitchFamily="18" charset="0"/>
                                <a:ea typeface="Cambria Math" panose="02040503050406030204" pitchFamily="18" charset="0"/>
                              </a:rPr>
                              <m:t>)</m:t>
                            </m:r>
                          </m:e>
                        </m:rad>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Cambria Math" panose="02040503050406030204" pitchFamily="18" charset="0"/>
                              </a:rPr>
                              <m:t>𝑖</m:t>
                            </m:r>
                          </m:sub>
                        </m:sSub>
                      </m:e>
                    </m:d>
                  </m:oMath>
                </a14:m>
                <a:endParaRPr lang="en-GB" sz="1400" dirty="0"/>
              </a:p>
            </p:txBody>
          </p:sp>
        </mc:Choice>
        <mc:Fallback xmlns="">
          <p:sp>
            <p:nvSpPr>
              <p:cNvPr id="8" name="TextBox 7">
                <a:extLst>
                  <a:ext uri="{FF2B5EF4-FFF2-40B4-BE49-F238E27FC236}">
                    <a16:creationId xmlns:a16="http://schemas.microsoft.com/office/drawing/2014/main" id="{7DD1C5B4-8BFF-C646-B7F0-9ACBF439C60E}"/>
                  </a:ext>
                </a:extLst>
              </p:cNvPr>
              <p:cNvSpPr txBox="1">
                <a:spLocks noRot="1" noChangeAspect="1" noMove="1" noResize="1" noEditPoints="1" noAdjustHandles="1" noChangeArrowheads="1" noChangeShapeType="1" noTextEdit="1"/>
              </p:cNvSpPr>
              <p:nvPr/>
            </p:nvSpPr>
            <p:spPr>
              <a:xfrm>
                <a:off x="6400800" y="1725822"/>
                <a:ext cx="5526362" cy="983987"/>
              </a:xfrm>
              <a:prstGeom prst="rect">
                <a:avLst/>
              </a:prstGeom>
              <a:blipFill>
                <a:blip r:embed="rId3"/>
                <a:stretch>
                  <a:fillRect l="-1831" b="-27500"/>
                </a:stretch>
              </a:blipFill>
              <a:ln>
                <a:solidFill>
                  <a:schemeClr val="accent1">
                    <a:lumMod val="40000"/>
                    <a:lumOff val="6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F0DEB9-DD20-544B-B869-BF084ECCED2F}"/>
                  </a:ext>
                </a:extLst>
              </p:cNvPr>
              <p:cNvSpPr txBox="1"/>
              <p:nvPr/>
            </p:nvSpPr>
            <p:spPr>
              <a:xfrm>
                <a:off x="160454" y="1204663"/>
                <a:ext cx="5878895" cy="4374852"/>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𝑌</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counts of observed cases (outcome)</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𝑋</m:t>
                        </m:r>
                      </m:e>
                      <m:sub>
                        <m:r>
                          <a:rPr lang="en-GB" sz="1400" b="0" i="1" smtClean="0">
                            <a:latin typeface="Cambria Math" panose="02040503050406030204" pitchFamily="18" charset="0"/>
                            <a:ea typeface="Helvetica Neue Light" panose="02000403000000020004" pitchFamily="2" charset="0"/>
                          </a:rPr>
                          <m:t>𝑖</m:t>
                        </m:r>
                        <m:r>
                          <a:rPr lang="en-GB" sz="1400" b="0" i="1" smtClean="0">
                            <a:latin typeface="Cambria Math" panose="02040503050406030204" pitchFamily="18" charset="0"/>
                            <a:ea typeface="Helvetica Neue Light" panose="02000403000000020004" pitchFamily="2" charset="0"/>
                          </a:rPr>
                          <m:t>,</m:t>
                        </m:r>
                        <m:r>
                          <a:rPr lang="en-GB" sz="1400" b="0" i="1" smtClean="0">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independent variables (single variable) </a:t>
                </a:r>
              </a:p>
              <a:p>
                <a14:m>
                  <m:oMath xmlns:m="http://schemas.openxmlformats.org/officeDocument/2006/math">
                    <m:sSub>
                      <m:sSubPr>
                        <m:ctrlPr>
                          <a:rPr lang="en-GB" sz="1400" i="1" dirty="0" smtClean="0">
                            <a:latin typeface="Cambria Math" panose="02040503050406030204" pitchFamily="18" charset="0"/>
                            <a:ea typeface="Helvetica Neue Light" panose="02000403000000020004" pitchFamily="2" charset="0"/>
                          </a:rPr>
                        </m:ctrlPr>
                      </m:sSubPr>
                      <m:e>
                        <m:r>
                          <a:rPr lang="en-GB" sz="1400" b="0" i="1" dirty="0" smtClean="0">
                            <a:latin typeface="Cambria Math" panose="02040503050406030204" pitchFamily="18" charset="0"/>
                            <a:ea typeface="Helvetica Neue Light" panose="02000403000000020004" pitchFamily="2" charset="0"/>
                          </a:rPr>
                          <m:t>𝐸</m:t>
                        </m:r>
                      </m:e>
                      <m:sub>
                        <m:r>
                          <a:rPr lang="en-GB" sz="1400" b="0" i="1" dirty="0"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expected counts of road accident cases (derived from</a:t>
                </a:r>
                <a14:m>
                  <m:oMath xmlns:m="http://schemas.openxmlformats.org/officeDocument/2006/math">
                    <m:r>
                      <a:rPr lang="en-GB" sz="1400" dirty="0">
                        <a:latin typeface="Cambria Math" panose="02040503050406030204" pitchFamily="18" charset="0"/>
                        <a:ea typeface="Helvetica Neue Light" panose="02000403000000020004" pitchFamily="2" charset="0"/>
                      </a:rPr>
                      <m:t> </m:t>
                    </m:r>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r>
                      <a:rPr lang="en-GB" sz="1400" b="0" i="1" smtClean="0">
                        <a:latin typeface="Cambria Math" panose="02040503050406030204" pitchFamily="18" charset="0"/>
                        <a:ea typeface="Helvetica Neue Light" panose="02000403000000020004" pitchFamily="2" charset="0"/>
                      </a:rPr>
                      <m:t>𝑅</m:t>
                    </m:r>
                  </m:oMath>
                </a14:m>
                <a:r>
                  <a:rPr lang="en-GB" sz="1400" dirty="0">
                    <a:latin typeface="Helvetica Neue Light" panose="02000403000000020004" pitchFamily="2" charset="0"/>
                    <a:ea typeface="Helvetica Neue Light" panose="02000403000000020004" pitchFamily="2" charset="0"/>
                  </a:rPr>
                  <a:t>)</a:t>
                </a:r>
              </a:p>
              <a:p>
                <a:r>
                  <a:rPr lang="en-GB" sz="1400" i="1" dirty="0">
                    <a:latin typeface="Cambria Math" panose="02040503050406030204" pitchFamily="18" charset="0"/>
                    <a:ea typeface="Cambria Math" panose="02040503050406030204" pitchFamily="18" charset="0"/>
                  </a:rPr>
                  <a:t>R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overall rate for the entire study location (not for each area)</a:t>
                </a:r>
                <a:endParaRPr lang="en-GB" sz="1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𝑟</m:t>
                        </m:r>
                      </m:e>
                      <m:sub>
                        <m:r>
                          <a:rPr lang="en-GB" sz="1400" b="0" i="1" smtClean="0">
                            <a:latin typeface="Cambria Math" panose="02040503050406030204" pitchFamily="18" charset="0"/>
                            <a:ea typeface="Cambria Math" panose="02040503050406030204" pitchFamily="18" charset="0"/>
                          </a:rPr>
                          <m:t>𝑖</m:t>
                        </m:r>
                      </m:sub>
                    </m:sSub>
                  </m:oMath>
                </a14:m>
                <a:r>
                  <a:rPr lang="en-GB" sz="1400" dirty="0">
                    <a:latin typeface="Helvetica Neue Light" panose="02000403000000020004" pitchFamily="2" charset="0"/>
                    <a:ea typeface="Helvetica Neue Light" panose="02000403000000020004" pitchFamily="2" charset="0"/>
                  </a:rPr>
                  <a:t> is some area-specific rates (this is specified in Poisson statement)</a:t>
                </a:r>
              </a:p>
              <a:p>
                <a:endParaRPr lang="en-GB" sz="1600" i="1" dirty="0">
                  <a:latin typeface="Cambria Math" panose="02040503050406030204" pitchFamily="18" charset="0"/>
                  <a:ea typeface="Cambria Math" panose="02040503050406030204" pitchFamily="18"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r>
                      <a:rPr lang="en-GB" sz="1400" i="1" smtClean="0">
                        <a:latin typeface="Cambria Math" panose="02040503050406030204" pitchFamily="18" charset="0"/>
                        <a:ea typeface="Cambria Math" panose="02040503050406030204" pitchFamily="18" charset="0"/>
                      </a:rPr>
                      <m:t>𝛼</m:t>
                    </m:r>
                  </m:oMath>
                </a14:m>
                <a:r>
                  <a:rPr lang="en-GB" sz="1400" dirty="0">
                    <a:latin typeface="Helvetica Neue Light" panose="02000403000000020004" pitchFamily="2" charset="0"/>
                    <a:ea typeface="Helvetica Neue Light" panose="02000403000000020004" pitchFamily="2" charset="0"/>
                  </a:rPr>
                  <a:t> is the overall risk for the entire study area (intercept)</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oMath>
                </a14:m>
                <a:r>
                  <a:rPr lang="en-GB" sz="1400" dirty="0">
                    <a:latin typeface="Helvetica Neue Light" panose="02000403000000020004" pitchFamily="2" charset="0"/>
                    <a:ea typeface="Helvetica Neue Light" panose="02000403000000020004" pitchFamily="2" charset="0"/>
                  </a:rPr>
                  <a:t> measures the overall associated risk between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𝑋</m:t>
                        </m:r>
                      </m:e>
                      <m:sub>
                        <m:r>
                          <a:rPr lang="en-GB" sz="1400" i="1">
                            <a:latin typeface="Cambria Math" panose="02040503050406030204" pitchFamily="18" charset="0"/>
                            <a:ea typeface="Helvetica Neue Light" panose="02000403000000020004" pitchFamily="2" charset="0"/>
                          </a:rPr>
                          <m:t>𝑖</m:t>
                        </m:r>
                        <m:r>
                          <a:rPr lang="en-GB" sz="1400" i="1">
                            <a:latin typeface="Cambria Math" panose="02040503050406030204" pitchFamily="18" charset="0"/>
                            <a:ea typeface="Helvetica Neue Light" panose="02000403000000020004" pitchFamily="2" charset="0"/>
                          </a:rPr>
                          <m:t>,</m:t>
                        </m:r>
                        <m:r>
                          <a:rPr lang="en-GB" sz="1400" i="1">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the area-specific spatial random effects</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ea typeface="Cambria Math" panose="02040503050406030204" pitchFamily="18" charset="0"/>
                          </a:rPr>
                          <m:t>𝑖</m:t>
                        </m:r>
                      </m:sub>
                    </m:sSub>
                  </m:oMath>
                </a14:m>
                <a:r>
                  <a:rPr lang="en-GB" sz="1400" i="1" dirty="0">
                    <a:latin typeface="Cambria Math" panose="02040503050406030204" pitchFamily="18" charset="0"/>
                    <a:ea typeface="Cambria Math" panose="02040503050406030204" pitchFamily="18" charset="0"/>
                  </a:rPr>
                  <a:t> </a:t>
                </a:r>
                <a:r>
                  <a:rPr lang="en-GB" sz="1400" dirty="0">
                    <a:latin typeface="Helvetica Neue Light" panose="02000403000000020004" pitchFamily="2" charset="0"/>
                    <a:ea typeface="Helvetica Neue Light" panose="02000403000000020004" pitchFamily="2" charset="0"/>
                  </a:rPr>
                  <a:t>are the area-specific unstructured random effects</a:t>
                </a:r>
                <a:endParaRPr lang="en-GB" sz="1400" i="1" dirty="0">
                  <a:latin typeface="Cambria Math" panose="02040503050406030204" pitchFamily="18" charset="0"/>
                  <a:ea typeface="Cambria Math" panose="02040503050406030204" pitchFamily="18" charset="0"/>
                </a:endParaRPr>
              </a:p>
              <a:p>
                <a14:m>
                  <m:oMath xmlns:m="http://schemas.openxmlformats.org/officeDocument/2006/math">
                    <m:r>
                      <a:rPr lang="en-GB" sz="1400" i="1" smtClean="0">
                        <a:latin typeface="Cambria Math" panose="02040503050406030204" pitchFamily="18" charset="0"/>
                        <a:ea typeface="Cambria Math" panose="02040503050406030204" pitchFamily="18" charset="0"/>
                      </a:rPr>
                      <m:t>𝜎</m:t>
                    </m:r>
                  </m:oMath>
                </a14:m>
                <a:r>
                  <a:rPr lang="en-GB" sz="1400" dirty="0">
                    <a:latin typeface="Helvetica Neue Light" panose="02000403000000020004" pitchFamily="2" charset="0"/>
                    <a:ea typeface="Helvetica Neue Light" panose="02000403000000020004" pitchFamily="2" charset="0"/>
                  </a:rPr>
                  <a:t> an overall error term</a:t>
                </a:r>
              </a:p>
              <a:p>
                <a:endParaRPr lang="en-GB" sz="1400" dirty="0">
                  <a:latin typeface="Helvetica Neue Light" panose="02000403000000020004" pitchFamily="2" charset="0"/>
                  <a:ea typeface="Helvetica Neue Light" panose="020004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Model Calibration</a:t>
                </a:r>
              </a:p>
              <a:p>
                <a:pPr marL="285750" indent="-285750">
                  <a:buFont typeface="Arial" panose="020B0604020202020204" pitchFamily="34" charset="0"/>
                  <a:buChar char="•"/>
                </a:pPr>
                <a14:m>
                  <m:oMath xmlns:m="http://schemas.openxmlformats.org/officeDocument/2006/math">
                    <m:r>
                      <a:rPr lang="en-GB" sz="1400" i="1" smtClean="0">
                        <a:latin typeface="Cambria Math" panose="02040503050406030204" pitchFamily="18" charset="0"/>
                        <a:ea typeface="Cambria Math" panose="02040503050406030204" pitchFamily="18" charset="0"/>
                      </a:rPr>
                      <m:t>𝜌</m:t>
                    </m:r>
                  </m:oMath>
                </a14:m>
                <a:r>
                  <a:rPr lang="en-GB" sz="1400" dirty="0">
                    <a:latin typeface="Helvetica Neue Light" panose="02000403000000020004" pitchFamily="2" charset="0"/>
                    <a:ea typeface="Helvetica Neue Light" panose="02000403000000020004" pitchFamily="2" charset="0"/>
                  </a:rPr>
                  <a:t> is the proportion that’s set by the user to state the how much variance comes from either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or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en-GB" sz="1400" i="1">
                            <a:latin typeface="Cambria Math" panose="02040503050406030204" pitchFamily="18" charset="0"/>
                            <a:ea typeface="Cambria Math" panose="02040503050406030204" pitchFamily="18" charset="0"/>
                          </a:rPr>
                          <m:t>𝑖</m:t>
                        </m:r>
                      </m:sub>
                    </m:sSub>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combined random effects which is equivalent to </a:t>
                </a:r>
                <a14:m>
                  <m:oMath xmlns:m="http://schemas.openxmlformats.org/officeDocument/2006/math">
                    <m:r>
                      <a:rPr lang="en-GB" sz="1400" b="0" i="1">
                        <a:latin typeface="Cambria Math" panose="02040503050406030204" pitchFamily="18" charset="0"/>
                        <a:ea typeface="Cambria Math" panose="02040503050406030204" pitchFamily="18" charset="0"/>
                      </a:rPr>
                      <m:t>𝜎</m:t>
                    </m:r>
                    <m:d>
                      <m:dPr>
                        <m:ctrlPr>
                          <a:rPr lang="en-GB" sz="1400" b="0" i="1" smtClean="0">
                            <a:latin typeface="Cambria Math" panose="02040503050406030204" pitchFamily="18" charset="0"/>
                            <a:ea typeface="Cambria Math" panose="02040503050406030204" pitchFamily="18" charset="0"/>
                          </a:rPr>
                        </m:ctrlPr>
                      </m:dPr>
                      <m:e>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𝜌</m:t>
                                </m:r>
                              </m:e>
                            </m:d>
                          </m:e>
                        </m:rad>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en-GB" sz="1400" i="1">
                                <a:latin typeface="Cambria Math" panose="02040503050406030204" pitchFamily="18" charset="0"/>
                                <a:ea typeface="Cambria Math" panose="02040503050406030204" pitchFamily="18" charset="0"/>
                              </a:rPr>
                              <m:t>𝑖</m:t>
                            </m:r>
                          </m:sub>
                        </m:sSub>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𝜌</m:t>
                            </m:r>
                            <m:r>
                              <a:rPr lang="en-GB" sz="1400" i="1">
                                <a:latin typeface="Cambria Math" panose="02040503050406030204" pitchFamily="18" charset="0"/>
                                <a:ea typeface="Cambria Math" panose="02040503050406030204" pitchFamily="18" charset="0"/>
                              </a:rPr>
                              <m:t>)</m:t>
                            </m:r>
                          </m:e>
                        </m:rad>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Cambria Math" panose="02040503050406030204" pitchFamily="18" charset="0"/>
                              </a:rPr>
                              <m:t>𝑖</m:t>
                            </m:r>
                          </m:sub>
                        </m:sSub>
                      </m:e>
                    </m:d>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3" name="TextBox 12">
                <a:extLst>
                  <a:ext uri="{FF2B5EF4-FFF2-40B4-BE49-F238E27FC236}">
                    <a16:creationId xmlns:a16="http://schemas.microsoft.com/office/drawing/2014/main" id="{9CF0DEB9-DD20-544B-B869-BF084ECCED2F}"/>
                  </a:ext>
                </a:extLst>
              </p:cNvPr>
              <p:cNvSpPr txBox="1">
                <a:spLocks noRot="1" noChangeAspect="1" noMove="1" noResize="1" noEditPoints="1" noAdjustHandles="1" noChangeArrowheads="1" noChangeShapeType="1" noTextEdit="1"/>
              </p:cNvSpPr>
              <p:nvPr/>
            </p:nvSpPr>
            <p:spPr>
              <a:xfrm>
                <a:off x="160454" y="1204663"/>
                <a:ext cx="5878895" cy="4374852"/>
              </a:xfrm>
              <a:prstGeom prst="rect">
                <a:avLst/>
              </a:prstGeom>
              <a:blipFill>
                <a:blip r:embed="rId4"/>
                <a:stretch>
                  <a:fillRect l="-431" t="-580"/>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C90B4029-C3EC-EF89-8E37-A2CDF5DEDD20}"/>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General model formulation for Spatial ICAR model</a:t>
            </a:r>
          </a:p>
        </p:txBody>
      </p:sp>
      <p:sp>
        <p:nvSpPr>
          <p:cNvPr id="12" name="TextBox 11">
            <a:extLst>
              <a:ext uri="{FF2B5EF4-FFF2-40B4-BE49-F238E27FC236}">
                <a16:creationId xmlns:a16="http://schemas.microsoft.com/office/drawing/2014/main" id="{AF7B11E0-F0D4-331D-40C3-523866EEF16B}"/>
              </a:ext>
            </a:extLst>
          </p:cNvPr>
          <p:cNvSpPr txBox="1"/>
          <p:nvPr/>
        </p:nvSpPr>
        <p:spPr>
          <a:xfrm>
            <a:off x="160454"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Model components</a:t>
            </a:r>
          </a:p>
        </p:txBody>
      </p:sp>
      <p:sp>
        <p:nvSpPr>
          <p:cNvPr id="18" name="TextBox 17">
            <a:extLst>
              <a:ext uri="{FF2B5EF4-FFF2-40B4-BE49-F238E27FC236}">
                <a16:creationId xmlns:a16="http://schemas.microsoft.com/office/drawing/2014/main" id="{B8870731-3056-ABA9-C28C-BDAD838D6AF5}"/>
              </a:ext>
            </a:extLst>
          </p:cNvPr>
          <p:cNvSpPr txBox="1"/>
          <p:nvPr/>
        </p:nvSpPr>
        <p:spPr>
          <a:xfrm>
            <a:off x="6039352" y="1140622"/>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Specify likelihood function. The outcome is often counts – thus it will be Poisson (with log as the link function).   </a:t>
            </a:r>
          </a:p>
        </p:txBody>
      </p:sp>
      <p:sp>
        <p:nvSpPr>
          <p:cNvPr id="20" name="TextBox 19">
            <a:extLst>
              <a:ext uri="{FF2B5EF4-FFF2-40B4-BE49-F238E27FC236}">
                <a16:creationId xmlns:a16="http://schemas.microsoft.com/office/drawing/2014/main" id="{B4F1C7A6-82A0-95EF-D626-DEAFB724B0CD}"/>
              </a:ext>
            </a:extLst>
          </p:cNvPr>
          <p:cNvSpPr txBox="1"/>
          <p:nvPr/>
        </p:nvSpPr>
        <p:spPr>
          <a:xfrm>
            <a:off x="6051067" y="2806260"/>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Define the priors for the intercept, coefficients and spatial and unstructured random effects as with an ICAR specification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98C0B7-CBF8-948E-13D1-3B62DEFB4D0C}"/>
                  </a:ext>
                </a:extLst>
              </p:cNvPr>
              <p:cNvSpPr txBox="1"/>
              <p:nvPr/>
            </p:nvSpPr>
            <p:spPr>
              <a:xfrm>
                <a:off x="6400800" y="3394680"/>
                <a:ext cx="5526362" cy="1292662"/>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𝛽</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a typeface="Helvetica Neue Thin" panose="020B0403020202020204" pitchFamily="34" charset="0"/>
                </a:endParaRPr>
              </a:p>
              <a:p>
                <a:r>
                  <a:rPr lang="en-GB" sz="1400" b="0" dirty="0">
                    <a:ea typeface="Cambria Math" panose="02040503050406030204" pitchFamily="18" charset="0"/>
                  </a:rPr>
                  <a:t>    </a:t>
                </a:r>
                <a14:m>
                  <m:oMath xmlns:m="http://schemas.openxmlformats.org/officeDocument/2006/math">
                    <m:r>
                      <a:rPr lang="en-GB" sz="1400" b="0" i="1" smtClean="0">
                        <a:solidFill>
                          <a:schemeClr val="tx1"/>
                        </a:solidFill>
                        <a:latin typeface="Cambria Math" panose="02040503050406030204" pitchFamily="18" charset="0"/>
                        <a:ea typeface="Cambria Math" panose="02040503050406030204" pitchFamily="18" charset="0"/>
                      </a:rPr>
                      <m:t>𝜎</m:t>
                    </m:r>
                    <m:r>
                      <a:rPr lang="en-GB" sz="1400" b="0" i="1" smtClean="0">
                        <a:solidFill>
                          <a:schemeClr val="tx1"/>
                        </a:solidFill>
                        <a:latin typeface="Cambria Math" panose="02040503050406030204" pitchFamily="18" charset="0"/>
                        <a:ea typeface="Cambria Math" panose="02040503050406030204" pitchFamily="18" charset="0"/>
                      </a:rPr>
                      <m:t> ~</m:t>
                    </m:r>
                    <m:r>
                      <a:rPr lang="en-GB" sz="1400" b="0" i="0" smtClean="0">
                        <a:solidFill>
                          <a:schemeClr val="tx1"/>
                        </a:solidFill>
                        <a:latin typeface="Cambria Math" panose="02040503050406030204" pitchFamily="18" charset="0"/>
                        <a:ea typeface="Cambria Math" panose="02040503050406030204" pitchFamily="18" charset="0"/>
                      </a:rPr>
                      <m:t> </m:t>
                    </m:r>
                    <m:r>
                      <m:rPr>
                        <m:sty m:val="p"/>
                      </m:rPr>
                      <a:rPr lang="en-GB" sz="1400" b="0" i="0" smtClean="0">
                        <a:solidFill>
                          <a:schemeClr val="tx1"/>
                        </a:solidFill>
                        <a:latin typeface="Cambria Math" panose="02040503050406030204" pitchFamily="18" charset="0"/>
                        <a:ea typeface="Cambria Math" panose="02040503050406030204" pitchFamily="18" charset="0"/>
                      </a:rPr>
                      <m:t>norm</m:t>
                    </m:r>
                    <m:d>
                      <m:dPr>
                        <m:ctrlPr>
                          <a:rPr lang="en-GB" sz="1400" i="1" smtClean="0">
                            <a:solidFill>
                              <a:schemeClr val="tx1"/>
                            </a:solidFill>
                            <a:latin typeface="Cambria Math" panose="02040503050406030204" pitchFamily="18" charset="0"/>
                          </a:rPr>
                        </m:ctrlPr>
                      </m:dPr>
                      <m:e>
                        <m:r>
                          <a:rPr lang="en-GB" sz="1400" b="0" i="1" smtClean="0">
                            <a:solidFill>
                              <a:schemeClr val="tx1"/>
                            </a:solidFill>
                            <a:latin typeface="Cambria Math" panose="02040503050406030204" pitchFamily="18" charset="0"/>
                          </a:rPr>
                          <m:t>0, 1</m:t>
                        </m:r>
                      </m:e>
                    </m:d>
                  </m:oMath>
                </a14:m>
                <a:r>
                  <a:rPr lang="en-GB" sz="1400" i="1" dirty="0">
                    <a:solidFill>
                      <a:schemeClr val="tx1"/>
                    </a:solidFill>
                    <a:latin typeface="Cambria Math" panose="02040503050406030204" pitchFamily="18" charset="0"/>
                  </a:rPr>
                  <a:t> </a:t>
                </a:r>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(alternatives are </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gamma(0.001, 0.001)</a:t>
                </a:r>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endParaRPr lang="en-GB" sz="1400" i="1" dirty="0">
                  <a:solidFill>
                    <a:schemeClr val="tx1"/>
                  </a:solidFill>
                  <a:latin typeface="Cambria Math" panose="02040503050406030204" pitchFamily="18" charset="0"/>
                </a:endParaRPr>
              </a:p>
              <a:p>
                <a:r>
                  <a:rPr lang="en-GB" sz="1400" dirty="0">
                    <a:solidFill>
                      <a:schemeClr val="tx1"/>
                    </a:solidFill>
                    <a:ea typeface="Cambria Math" panose="02040503050406030204" pitchFamily="18" charset="0"/>
                  </a:rPr>
                  <a:t>    </a:t>
                </a:r>
                <a14:m>
                  <m:oMath xmlns:m="http://schemas.openxmlformats.org/officeDocument/2006/math">
                    <m:r>
                      <a:rPr lang="en-GB" sz="1400" b="0" i="1" smtClean="0">
                        <a:solidFill>
                          <a:schemeClr val="tx1"/>
                        </a:solidFill>
                        <a:latin typeface="Cambria Math" panose="02040503050406030204" pitchFamily="18" charset="0"/>
                        <a:ea typeface="Cambria Math" panose="02040503050406030204" pitchFamily="18" charset="0"/>
                      </a:rPr>
                      <m:t>𝜌</m:t>
                    </m:r>
                    <m:r>
                      <a:rPr lang="en-GB" sz="1400" b="0" i="1" smtClean="0">
                        <a:solidFill>
                          <a:schemeClr val="tx1"/>
                        </a:solidFill>
                        <a:latin typeface="Cambria Math" panose="02040503050406030204" pitchFamily="18" charset="0"/>
                        <a:ea typeface="Cambria Math" panose="02040503050406030204" pitchFamily="18" charset="0"/>
                      </a:rPr>
                      <m:t> ~</m:t>
                    </m:r>
                    <m:r>
                      <a:rPr lang="en-GB" sz="1400" b="0" i="0" smtClean="0">
                        <a:solidFill>
                          <a:schemeClr val="tx1"/>
                        </a:solidFill>
                        <a:latin typeface="Cambria Math" panose="02040503050406030204" pitchFamily="18" charset="0"/>
                        <a:ea typeface="Cambria Math" panose="02040503050406030204" pitchFamily="18" charset="0"/>
                      </a:rPr>
                      <m:t> </m:t>
                    </m:r>
                    <m:r>
                      <m:rPr>
                        <m:sty m:val="p"/>
                      </m:rPr>
                      <a:rPr lang="en-GB" sz="1400" b="0" i="0" smtClean="0">
                        <a:solidFill>
                          <a:schemeClr val="tx1"/>
                        </a:solidFill>
                        <a:latin typeface="Cambria Math" panose="02040503050406030204" pitchFamily="18" charset="0"/>
                        <a:ea typeface="Cambria Math" panose="02040503050406030204" pitchFamily="18" charset="0"/>
                      </a:rPr>
                      <m:t>beta</m:t>
                    </m:r>
                    <m:d>
                      <m:dPr>
                        <m:ctrlPr>
                          <a:rPr lang="en-GB" sz="1400" i="1" smtClean="0">
                            <a:solidFill>
                              <a:schemeClr val="tx1"/>
                            </a:solidFill>
                            <a:latin typeface="Cambria Math" panose="02040503050406030204" pitchFamily="18" charset="0"/>
                          </a:rPr>
                        </m:ctrlPr>
                      </m:dPr>
                      <m:e>
                        <m:r>
                          <a:rPr lang="en-GB" sz="1400" b="0" i="1" smtClean="0">
                            <a:solidFill>
                              <a:schemeClr val="tx1"/>
                            </a:solidFill>
                            <a:latin typeface="Cambria Math" panose="02040503050406030204" pitchFamily="18" charset="0"/>
                          </a:rPr>
                          <m:t>0.5, 0.5</m:t>
                        </m:r>
                      </m:e>
                    </m:d>
                  </m:oMath>
                </a14:m>
                <a:endParaRPr lang="en-GB" sz="1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solidFill>
                      <a:schemeClr val="tx1"/>
                    </a:solidFill>
                    <a:ea typeface="Cambria Math" panose="02040503050406030204" pitchFamily="18" charset="0"/>
                    <a:cs typeface="Helvetica Neue" panose="02000503000000020004" pitchFamily="2" charset="0"/>
                  </a:rPr>
                  <a:t>    </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target += -0.5*</a:t>
                </a:r>
                <a:r>
                  <a:rPr lang="en-GB" sz="1400" dirty="0" err="1">
                    <a:solidFill>
                      <a:schemeClr val="tx1"/>
                    </a:solidFill>
                    <a:latin typeface="Cambria Math" panose="02040503050406030204" pitchFamily="18" charset="0"/>
                    <a:ea typeface="Cambria Math" panose="02040503050406030204" pitchFamily="18" charset="0"/>
                    <a:cs typeface="Helvetica Neue" panose="02000503000000020004" pitchFamily="2" charset="0"/>
                  </a:rPr>
                  <a:t>dot_self</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(phi[node1] – phi[node2]) (calculates weights)</a:t>
                </a:r>
              </a:p>
              <a:p>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    sum(phi) ~ normal(0, 0.001*N)</a:t>
                </a:r>
              </a:p>
            </p:txBody>
          </p:sp>
        </mc:Choice>
        <mc:Fallback xmlns="">
          <p:sp>
            <p:nvSpPr>
              <p:cNvPr id="21" name="TextBox 20">
                <a:extLst>
                  <a:ext uri="{FF2B5EF4-FFF2-40B4-BE49-F238E27FC236}">
                    <a16:creationId xmlns:a16="http://schemas.microsoft.com/office/drawing/2014/main" id="{2998C0B7-CBF8-948E-13D1-3B62DEFB4D0C}"/>
                  </a:ext>
                </a:extLst>
              </p:cNvPr>
              <p:cNvSpPr txBox="1">
                <a:spLocks noRot="1" noChangeAspect="1" noMove="1" noResize="1" noEditPoints="1" noAdjustHandles="1" noChangeArrowheads="1" noChangeShapeType="1" noTextEdit="1"/>
              </p:cNvSpPr>
              <p:nvPr/>
            </p:nvSpPr>
            <p:spPr>
              <a:xfrm>
                <a:off x="6400800" y="3394680"/>
                <a:ext cx="5526362" cy="1292662"/>
              </a:xfrm>
              <a:prstGeom prst="rect">
                <a:avLst/>
              </a:prstGeom>
              <a:blipFill>
                <a:blip r:embed="rId5"/>
                <a:stretch>
                  <a:fillRect t="-962" r="-1144" b="-6731"/>
                </a:stretch>
              </a:blipFill>
              <a:ln>
                <a:solidFill>
                  <a:schemeClr val="accent1">
                    <a:lumMod val="40000"/>
                    <a:lumOff val="60000"/>
                  </a:schemeClr>
                </a:solidFill>
              </a:ln>
            </p:spPr>
            <p:txBody>
              <a:bodyPr/>
              <a:lstStyle/>
              <a:p>
                <a:r>
                  <a:rPr lang="en-GB">
                    <a:noFill/>
                  </a:rPr>
                  <a:t> </a:t>
                </a:r>
              </a:p>
            </p:txBody>
          </p:sp>
        </mc:Fallback>
      </mc:AlternateContent>
      <p:sp>
        <p:nvSpPr>
          <p:cNvPr id="22" name="TextBox 21">
            <a:extLst>
              <a:ext uri="{FF2B5EF4-FFF2-40B4-BE49-F238E27FC236}">
                <a16:creationId xmlns:a16="http://schemas.microsoft.com/office/drawing/2014/main" id="{E7026A0D-EEF2-A23C-5A9F-4B344545F082}"/>
              </a:ext>
            </a:extLst>
          </p:cNvPr>
          <p:cNvSpPr txBox="1"/>
          <p:nvPr/>
        </p:nvSpPr>
        <p:spPr>
          <a:xfrm>
            <a:off x="6039349" y="4778590"/>
            <a:ext cx="5722162" cy="307777"/>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Build Bayesian model</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4D5F8C0-05EE-17E4-D3F9-D373E343E6DD}"/>
                  </a:ext>
                </a:extLst>
              </p:cNvPr>
              <p:cNvSpPr txBox="1"/>
              <p:nvPr/>
            </p:nvSpPr>
            <p:spPr>
              <a:xfrm>
                <a:off x="6321501" y="5073405"/>
                <a:ext cx="5335661" cy="307777"/>
              </a:xfrm>
              <a:prstGeom prst="rect">
                <a:avLst/>
              </a:prstGeom>
              <a:noFill/>
            </p:spPr>
            <p:txBody>
              <a:bodyPr wrap="square" rtlCol="0">
                <a:spAutoFit/>
              </a:bodyPr>
              <a:lstStyle/>
              <a:p>
                <a:r>
                  <a:rPr lang="en-GB" sz="1400" b="0" dirty="0">
                    <a:latin typeface="Helvetica Neue" panose="02000503000000020004" pitchFamily="2" charset="0"/>
                    <a:ea typeface="Helvetica Neue" panose="02000503000000020004" pitchFamily="2" charset="0"/>
                    <a:cs typeface="Helvetica Neue" panose="02000503000000020004" pitchFamily="2" charset="0"/>
                  </a:rPr>
                  <a:t>Recall the Bayes’ Rule:</a:t>
                </a:r>
                <a:r>
                  <a:rPr lang="en-GB" sz="1400" b="0" dirty="0"/>
                  <a:t> </a:t>
                </a:r>
                <a14:m>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𝜃</m:t>
                        </m:r>
                      </m:e>
                      <m:e>
                        <m:r>
                          <a:rPr lang="en-GB" sz="1400" b="0" i="1" smtClean="0">
                            <a:latin typeface="Cambria Math" panose="02040503050406030204" pitchFamily="18" charset="0"/>
                            <a:ea typeface="Cambria Math" panose="02040503050406030204" pitchFamily="18" charset="0"/>
                          </a:rPr>
                          <m:t>𝑌</m:t>
                        </m:r>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𝑌</m:t>
                        </m:r>
                      </m:e>
                      <m:e>
                        <m:r>
                          <a:rPr lang="en-GB" sz="1400" b="0" i="1" smtClean="0">
                            <a:latin typeface="Cambria Math" panose="02040503050406030204" pitchFamily="18" charset="0"/>
                            <a:ea typeface="Cambria Math" panose="02040503050406030204" pitchFamily="18" charset="0"/>
                          </a:rPr>
                          <m:t>𝜃</m:t>
                        </m:r>
                      </m:e>
                    </m:d>
                    <m:r>
                      <a:rPr lang="en-GB" sz="1400" b="0" i="1" smtClean="0">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𝜃</m:t>
                    </m:r>
                    <m:r>
                      <a:rPr lang="en-GB" sz="1400" b="0" i="1" smtClean="0">
                        <a:latin typeface="Cambria Math" panose="02040503050406030204" pitchFamily="18" charset="0"/>
                        <a:ea typeface="Cambria Math" panose="02040503050406030204" pitchFamily="18" charset="0"/>
                      </a:rPr>
                      <m:t>)</m:t>
                    </m:r>
                  </m:oMath>
                </a14:m>
                <a:endParaRPr lang="en-GB" sz="1400" dirty="0"/>
              </a:p>
            </p:txBody>
          </p:sp>
        </mc:Choice>
        <mc:Fallback xmlns="">
          <p:sp>
            <p:nvSpPr>
              <p:cNvPr id="23" name="TextBox 22">
                <a:extLst>
                  <a:ext uri="{FF2B5EF4-FFF2-40B4-BE49-F238E27FC236}">
                    <a16:creationId xmlns:a16="http://schemas.microsoft.com/office/drawing/2014/main" id="{24D5F8C0-05EE-17E4-D3F9-D373E343E6DD}"/>
                  </a:ext>
                </a:extLst>
              </p:cNvPr>
              <p:cNvSpPr txBox="1">
                <a:spLocks noRot="1" noChangeAspect="1" noMove="1" noResize="1" noEditPoints="1" noAdjustHandles="1" noChangeArrowheads="1" noChangeShapeType="1" noTextEdit="1"/>
              </p:cNvSpPr>
              <p:nvPr/>
            </p:nvSpPr>
            <p:spPr>
              <a:xfrm>
                <a:off x="6321501" y="5073405"/>
                <a:ext cx="5335661" cy="307777"/>
              </a:xfrm>
              <a:prstGeom prst="rect">
                <a:avLst/>
              </a:prstGeom>
              <a:blipFill>
                <a:blip r:embed="rId6"/>
                <a:stretch>
                  <a:fillRect l="-238" t="-8000"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095EEBA-26A4-05F5-6932-27834E87E204}"/>
                  </a:ext>
                </a:extLst>
              </p:cNvPr>
              <p:cNvSpPr txBox="1"/>
              <p:nvPr/>
            </p:nvSpPr>
            <p:spPr>
              <a:xfrm>
                <a:off x="6361760" y="5468984"/>
                <a:ext cx="5417363" cy="307777"/>
              </a:xfrm>
              <a:prstGeom prst="rect">
                <a:avLst/>
              </a:prstGeom>
              <a:solidFill>
                <a:schemeClr val="accent1">
                  <a:lumMod val="20000"/>
                  <a:lumOff val="8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r>
                            <a:rPr lang="en-GB" sz="1400" b="0" i="1" smtClean="0">
                              <a:latin typeface="Cambria Math" panose="02040503050406030204" pitchFamily="18" charset="0"/>
                              <a:ea typeface="Cambria Math" panose="02040503050406030204" pitchFamily="18" charset="0"/>
                            </a:rPr>
                            <m:t>, </m:t>
                          </m:r>
                          <m:r>
                            <a:rPr lang="en-GB" sz="140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𝜑</m:t>
                              </m:r>
                            </m:e>
                            <m:sub>
                              <m:r>
                                <a:rPr lang="en-GB" sz="1400" b="0" i="1" smtClean="0">
                                  <a:latin typeface="Cambria Math" panose="02040503050406030204" pitchFamily="18" charset="0"/>
                                  <a:ea typeface="Cambria Math" panose="02040503050406030204" pitchFamily="18" charset="0"/>
                                </a:rPr>
                                <m:t>𝑖</m:t>
                              </m:r>
                            </m:sub>
                          </m:sSub>
                        </m:e>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𝜆</m:t>
                              </m:r>
                            </m:e>
                            <m:sub>
                              <m:r>
                                <a:rPr lang="en-GB" sz="1400" i="1">
                                  <a:latin typeface="Cambria Math" panose="02040503050406030204" pitchFamily="18" charset="0"/>
                                  <a:ea typeface="Cambria Math" panose="02040503050406030204" pitchFamily="18" charset="0"/>
                                </a:rPr>
                                <m:t>𝑖</m:t>
                              </m:r>
                            </m:sub>
                          </m:sSub>
                        </m:e>
                        <m:e>
                          <m:r>
                            <a:rPr lang="en-GB" sz="1400" i="1">
                              <a:latin typeface="Cambria Math" panose="02040503050406030204" pitchFamily="18" charset="0"/>
                              <a:ea typeface="Cambria Math" panose="02040503050406030204" pitchFamily="18" charset="0"/>
                            </a:rPr>
                            <m:t>𝛼</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𝜑</m:t>
                              </m:r>
                            </m:e>
                            <m:sub>
                              <m:r>
                                <a:rPr lang="en-GB" sz="1400" i="1">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𝛼</m:t>
                          </m:r>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𝜎</m:t>
                          </m:r>
                        </m:e>
                      </m:d>
                      <m:r>
                        <a:rPr lang="en-GB" sz="1400" i="1">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smtClean="0">
                              <a:latin typeface="Cambria Math" panose="02040503050406030204" pitchFamily="18" charset="0"/>
                              <a:ea typeface="Cambria Math" panose="02040503050406030204" pitchFamily="18" charset="0"/>
                            </a:rPr>
                            <m:t>𝜌</m:t>
                          </m:r>
                        </m:e>
                      </m:d>
                    </m:oMath>
                  </m:oMathPara>
                </a14:m>
                <a:endParaRPr lang="en-GB" sz="1400" dirty="0"/>
              </a:p>
            </p:txBody>
          </p:sp>
        </mc:Choice>
        <mc:Fallback xmlns="">
          <p:sp>
            <p:nvSpPr>
              <p:cNvPr id="24" name="TextBox 23">
                <a:extLst>
                  <a:ext uri="{FF2B5EF4-FFF2-40B4-BE49-F238E27FC236}">
                    <a16:creationId xmlns:a16="http://schemas.microsoft.com/office/drawing/2014/main" id="{B095EEBA-26A4-05F5-6932-27834E87E204}"/>
                  </a:ext>
                </a:extLst>
              </p:cNvPr>
              <p:cNvSpPr txBox="1">
                <a:spLocks noRot="1" noChangeAspect="1" noMove="1" noResize="1" noEditPoints="1" noAdjustHandles="1" noChangeArrowheads="1" noChangeShapeType="1" noTextEdit="1"/>
              </p:cNvSpPr>
              <p:nvPr/>
            </p:nvSpPr>
            <p:spPr>
              <a:xfrm>
                <a:off x="6361760" y="5468984"/>
                <a:ext cx="5417363" cy="307777"/>
              </a:xfrm>
              <a:prstGeom prst="rect">
                <a:avLst/>
              </a:prstGeom>
              <a:blipFill>
                <a:blip r:embed="rId7"/>
                <a:stretch>
                  <a:fillRect b="-7692"/>
                </a:stretch>
              </a:blipFill>
              <a:ln>
                <a:solidFill>
                  <a:schemeClr val="accent1"/>
                </a:solidFill>
              </a:ln>
            </p:spPr>
            <p:txBody>
              <a:bodyPr/>
              <a:lstStyle/>
              <a:p>
                <a:r>
                  <a:rPr lang="en-GB">
                    <a:noFill/>
                  </a:rPr>
                  <a:t> </a:t>
                </a:r>
              </a:p>
            </p:txBody>
          </p:sp>
        </mc:Fallback>
      </mc:AlternateContent>
      <p:sp>
        <p:nvSpPr>
          <p:cNvPr id="2" name="TextBox 1">
            <a:extLst>
              <a:ext uri="{FF2B5EF4-FFF2-40B4-BE49-F238E27FC236}">
                <a16:creationId xmlns:a16="http://schemas.microsoft.com/office/drawing/2014/main" id="{BF08F56D-A99B-3D92-FABD-9629D8A541DC}"/>
              </a:ext>
            </a:extLst>
          </p:cNvPr>
          <p:cNvSpPr txBox="1"/>
          <p:nvPr/>
        </p:nvSpPr>
        <p:spPr>
          <a:xfrm>
            <a:off x="6361760"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Full model specification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6ABE1AE-CC43-2060-4CB6-4736D1A6C782}"/>
                  </a:ext>
                </a:extLst>
              </p:cNvPr>
              <p:cNvSpPr txBox="1"/>
              <p:nvPr/>
            </p:nvSpPr>
            <p:spPr>
              <a:xfrm>
                <a:off x="148736" y="5567838"/>
                <a:ext cx="5254826" cy="1216743"/>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200" dirty="0">
                    <a:latin typeface="Helvetica Neue Light" panose="02000403000000020004" pitchFamily="2" charset="0"/>
                    <a:ea typeface="Helvetica Neue Light" panose="02000403000000020004" pitchFamily="2" charset="0"/>
                  </a:rPr>
                  <a:t>Notes:</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𝛼</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study area</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𝛽</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coefficient</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Helvetica Neue Light" panose="02000403000000020004" pitchFamily="2" charset="0"/>
                      </a:rPr>
                      <m:t>exp</m:t>
                    </m:r>
                    <m:r>
                      <a:rPr lang="en-GB" sz="1200" b="0" i="1" smtClean="0">
                        <a:latin typeface="Cambria Math" panose="02040503050406030204" pitchFamily="18" charset="0"/>
                        <a:ea typeface="Helvetica Neue Light" panose="02000403000000020004" pitchFamily="2" charset="0"/>
                      </a:rPr>
                      <m:t>(</m:t>
                    </m:r>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r>
                      <a:rPr lang="en-GB" sz="1200" i="1">
                        <a:latin typeface="Cambria Math" panose="02040503050406030204" pitchFamily="18" charset="0"/>
                      </a:rPr>
                      <m:t>+</m:t>
                    </m:r>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𝐶</m:t>
                        </m:r>
                      </m:e>
                      <m:sub>
                        <m:r>
                          <a:rPr lang="en-GB" sz="1200" b="0" i="1" smtClean="0">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by adding </a:t>
                </a:r>
                <a14:m>
                  <m:oMath xmlns:m="http://schemas.openxmlformats.org/officeDocument/2006/math">
                    <m:sSub>
                      <m:sSubPr>
                        <m:ctrlPr>
                          <a:rPr lang="en-GB" sz="1200" i="1">
                            <a:latin typeface="Cambria Math" panose="02040503050406030204" pitchFamily="18" charset="0"/>
                          </a:rPr>
                        </m:ctrlPr>
                      </m:sSubPr>
                      <m:e>
                        <m:r>
                          <a:rPr lang="en-GB" sz="1200" b="0" i="1" smtClean="0">
                            <a:latin typeface="Cambria Math" panose="02040503050406030204" pitchFamily="18" charset="0"/>
                          </a:rPr>
                          <m:t>+</m:t>
                        </m:r>
                        <m:r>
                          <a:rPr lang="en-GB" sz="1200" i="1">
                            <a:latin typeface="Cambria Math" panose="02040503050406030204" pitchFamily="18" charset="0"/>
                          </a:rPr>
                          <m:t>𝐶</m:t>
                        </m:r>
                      </m:e>
                      <m:sub>
                        <m:r>
                          <a:rPr lang="en-GB" sz="1200" i="1">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oMath>
                </a14:m>
                <a:r>
                  <a:rPr lang="en-GB" sz="1200" dirty="0">
                    <a:latin typeface="Helvetica Neue Light" panose="02000403000000020004" pitchFamily="2" charset="0"/>
                    <a:ea typeface="Helvetica Neue Light" panose="02000403000000020004" pitchFamily="2" charset="0"/>
                  </a:rPr>
                  <a:t> to the </a:t>
                </a:r>
                <a14:m>
                  <m:oMath xmlns:m="http://schemas.openxmlformats.org/officeDocument/2006/math">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ea typeface="Cambria Math" panose="02040503050406030204" pitchFamily="18" charset="0"/>
                      </a:rPr>
                      <m:t> </m:t>
                    </m:r>
                  </m:oMath>
                </a14:m>
                <a:r>
                  <a:rPr lang="en-GB" sz="1200" dirty="0">
                    <a:latin typeface="Helvetica Neue Light" panose="02000403000000020004" pitchFamily="2" charset="0"/>
                    <a:ea typeface="Helvetica Neue Light" panose="02000403000000020004" pitchFamily="2" charset="0"/>
                  </a:rPr>
                  <a:t>allows the risks to vary for each area. By adding </a:t>
                </a:r>
                <a14:m>
                  <m:oMath xmlns:m="http://schemas.openxmlformats.org/officeDocument/2006/math">
                    <m:r>
                      <a:rPr lang="en-GB" sz="1200" b="0" i="0" smtClean="0">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oMath>
                </a14:m>
                <a:r>
                  <a:rPr lang="en-GB" sz="1200" dirty="0">
                    <a:latin typeface="Helvetica Neue Light" panose="02000403000000020004" pitchFamily="2" charset="0"/>
                    <a:ea typeface="Helvetica Neue Light" panose="02000403000000020004" pitchFamily="2" charset="0"/>
                  </a:rPr>
                  <a:t> you are also adjusting the estimated risk for the variables.</a:t>
                </a:r>
              </a:p>
            </p:txBody>
          </p:sp>
        </mc:Choice>
        <mc:Fallback xmlns="">
          <p:sp>
            <p:nvSpPr>
              <p:cNvPr id="3" name="TextBox 2">
                <a:extLst>
                  <a:ext uri="{FF2B5EF4-FFF2-40B4-BE49-F238E27FC236}">
                    <a16:creationId xmlns:a16="http://schemas.microsoft.com/office/drawing/2014/main" id="{36ABE1AE-CC43-2060-4CB6-4736D1A6C782}"/>
                  </a:ext>
                </a:extLst>
              </p:cNvPr>
              <p:cNvSpPr txBox="1">
                <a:spLocks noRot="1" noChangeAspect="1" noMove="1" noResize="1" noEditPoints="1" noAdjustHandles="1" noChangeArrowheads="1" noChangeShapeType="1" noTextEdit="1"/>
              </p:cNvSpPr>
              <p:nvPr/>
            </p:nvSpPr>
            <p:spPr>
              <a:xfrm>
                <a:off x="148736" y="5567838"/>
                <a:ext cx="5254826" cy="1216743"/>
              </a:xfrm>
              <a:prstGeom prst="rect">
                <a:avLst/>
              </a:prstGeom>
              <a:blipFill>
                <a:blip r:embed="rId8"/>
                <a:stretch>
                  <a:fillRect b="-19388"/>
                </a:stretch>
              </a:blipFill>
              <a:ln>
                <a:solidFill>
                  <a:schemeClr val="accent1">
                    <a:lumMod val="40000"/>
                    <a:lumOff val="60000"/>
                  </a:schemeClr>
                </a:solidFill>
              </a:ln>
            </p:spPr>
            <p:txBody>
              <a:bodyPr/>
              <a:lstStyle/>
              <a:p>
                <a:r>
                  <a:rPr lang="en-GB">
                    <a:noFill/>
                  </a:rPr>
                  <a:t> </a:t>
                </a:r>
              </a:p>
            </p:txBody>
          </p:sp>
        </mc:Fallback>
      </mc:AlternateContent>
      <p:sp>
        <p:nvSpPr>
          <p:cNvPr id="5" name="Slide Number Placeholder 3">
            <a:extLst>
              <a:ext uri="{FF2B5EF4-FFF2-40B4-BE49-F238E27FC236}">
                <a16:creationId xmlns:a16="http://schemas.microsoft.com/office/drawing/2014/main" id="{4C578F05-36AE-9888-B776-C638F136F98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457836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817D6CF6-DA22-6673-6C8C-75B0FD909F45}"/>
              </a:ext>
            </a:extLst>
          </p:cNvPr>
          <p:cNvPicPr>
            <a:picLocks noChangeAspect="1"/>
          </p:cNvPicPr>
          <p:nvPr/>
        </p:nvPicPr>
        <p:blipFill>
          <a:blip r:embed="rId2"/>
          <a:stretch>
            <a:fillRect/>
          </a:stretch>
        </p:blipFill>
        <p:spPr>
          <a:xfrm>
            <a:off x="153302" y="1161825"/>
            <a:ext cx="3977502" cy="4206240"/>
          </a:xfrm>
          <a:prstGeom prst="rect">
            <a:avLst/>
          </a:prstGeom>
        </p:spPr>
      </p:pic>
      <p:pic>
        <p:nvPicPr>
          <p:cNvPr id="7" name="Picture 6" descr="Map&#10;&#10;Description automatically generated">
            <a:extLst>
              <a:ext uri="{FF2B5EF4-FFF2-40B4-BE49-F238E27FC236}">
                <a16:creationId xmlns:a16="http://schemas.microsoft.com/office/drawing/2014/main" id="{49525CCA-B914-A542-2633-99BE565523E5}"/>
              </a:ext>
            </a:extLst>
          </p:cNvPr>
          <p:cNvPicPr>
            <a:picLocks noChangeAspect="1"/>
          </p:cNvPicPr>
          <p:nvPr/>
        </p:nvPicPr>
        <p:blipFill>
          <a:blip r:embed="rId3"/>
          <a:stretch>
            <a:fillRect/>
          </a:stretch>
        </p:blipFill>
        <p:spPr>
          <a:xfrm>
            <a:off x="4130804" y="1245197"/>
            <a:ext cx="4045598" cy="4039496"/>
          </a:xfrm>
          <a:prstGeom prst="rect">
            <a:avLst/>
          </a:prstGeom>
        </p:spPr>
      </p:pic>
      <p:pic>
        <p:nvPicPr>
          <p:cNvPr id="9" name="Picture 8" descr="Map&#10;&#10;Description automatically generated">
            <a:extLst>
              <a:ext uri="{FF2B5EF4-FFF2-40B4-BE49-F238E27FC236}">
                <a16:creationId xmlns:a16="http://schemas.microsoft.com/office/drawing/2014/main" id="{819B5687-0ECA-734C-2746-DCBF558A87E1}"/>
              </a:ext>
            </a:extLst>
          </p:cNvPr>
          <p:cNvPicPr>
            <a:picLocks noChangeAspect="1"/>
          </p:cNvPicPr>
          <p:nvPr/>
        </p:nvPicPr>
        <p:blipFill>
          <a:blip r:embed="rId4"/>
          <a:stretch>
            <a:fillRect/>
          </a:stretch>
        </p:blipFill>
        <p:spPr>
          <a:xfrm>
            <a:off x="8307698" y="1298985"/>
            <a:ext cx="3667044" cy="3931919"/>
          </a:xfrm>
          <a:prstGeom prst="rect">
            <a:avLst/>
          </a:prstGeom>
        </p:spPr>
      </p:pic>
      <p:sp>
        <p:nvSpPr>
          <p:cNvPr id="11" name="TextBox 10">
            <a:extLst>
              <a:ext uri="{FF2B5EF4-FFF2-40B4-BE49-F238E27FC236}">
                <a16:creationId xmlns:a16="http://schemas.microsoft.com/office/drawing/2014/main" id="{3FB9FC87-44EA-3545-9388-BED7900FA43E}"/>
              </a:ext>
            </a:extLst>
          </p:cNvPr>
          <p:cNvSpPr txBox="1"/>
          <p:nvPr/>
        </p:nvSpPr>
        <p:spPr>
          <a:xfrm>
            <a:off x="548640" y="365760"/>
            <a:ext cx="346396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[1] Relative risk ratios (RR)</a:t>
            </a:r>
          </a:p>
        </p:txBody>
      </p:sp>
      <p:sp>
        <p:nvSpPr>
          <p:cNvPr id="12" name="TextBox 11">
            <a:extLst>
              <a:ext uri="{FF2B5EF4-FFF2-40B4-BE49-F238E27FC236}">
                <a16:creationId xmlns:a16="http://schemas.microsoft.com/office/drawing/2014/main" id="{674F9C95-0448-65CE-AE8F-7E3AB62EA2CB}"/>
              </a:ext>
            </a:extLst>
          </p:cNvPr>
          <p:cNvSpPr txBox="1"/>
          <p:nvPr/>
        </p:nvSpPr>
        <p:spPr>
          <a:xfrm>
            <a:off x="4768827" y="365760"/>
            <a:ext cx="3039689" cy="369332"/>
          </a:xfrm>
          <a:prstGeom prst="rect">
            <a:avLst/>
          </a:prstGeom>
          <a:noFill/>
        </p:spPr>
        <p:txBody>
          <a:bodyPr wrap="square" rtlCol="0">
            <a:spAutoFit/>
          </a:bodyPr>
          <a:lstStyle/>
          <a:p>
            <a:r>
              <a:rPr lang="en-GB" dirty="0">
                <a:latin typeface="Helvetica" pitchFamily="2" charset="0"/>
              </a:rPr>
              <a:t>[2] Statistical Significance </a:t>
            </a:r>
          </a:p>
        </p:txBody>
      </p:sp>
      <p:sp>
        <p:nvSpPr>
          <p:cNvPr id="13" name="TextBox 12">
            <a:extLst>
              <a:ext uri="{FF2B5EF4-FFF2-40B4-BE49-F238E27FC236}">
                <a16:creationId xmlns:a16="http://schemas.microsoft.com/office/drawing/2014/main" id="{03F316AB-E340-83E6-6F56-45AF59CFE0F3}"/>
              </a:ext>
            </a:extLst>
          </p:cNvPr>
          <p:cNvSpPr txBox="1"/>
          <p:nvPr/>
        </p:nvSpPr>
        <p:spPr>
          <a:xfrm>
            <a:off x="8732817" y="376518"/>
            <a:ext cx="3241925" cy="369332"/>
          </a:xfrm>
          <a:prstGeom prst="rect">
            <a:avLst/>
          </a:prstGeom>
          <a:noFill/>
        </p:spPr>
        <p:txBody>
          <a:bodyPr wrap="square" rtlCol="0">
            <a:spAutoFit/>
          </a:bodyPr>
          <a:lstStyle/>
          <a:p>
            <a:r>
              <a:rPr lang="en-GB" dirty="0">
                <a:latin typeface="Helvetica" pitchFamily="2" charset="0"/>
              </a:rPr>
              <a:t>[3] Exceedance Probabilities</a:t>
            </a:r>
          </a:p>
        </p:txBody>
      </p:sp>
      <p:sp>
        <p:nvSpPr>
          <p:cNvPr id="14" name="TextBox 13">
            <a:extLst>
              <a:ext uri="{FF2B5EF4-FFF2-40B4-BE49-F238E27FC236}">
                <a16:creationId xmlns:a16="http://schemas.microsoft.com/office/drawing/2014/main" id="{7D233CD5-9FCC-6C0B-0F3E-C5EF98CCE9E9}"/>
              </a:ext>
            </a:extLst>
          </p:cNvPr>
          <p:cNvSpPr txBox="1"/>
          <p:nvPr/>
        </p:nvSpPr>
        <p:spPr>
          <a:xfrm>
            <a:off x="153302" y="5610114"/>
            <a:ext cx="3453205" cy="584775"/>
          </a:xfrm>
          <a:prstGeom prst="rect">
            <a:avLst/>
          </a:prstGeom>
          <a:noFill/>
        </p:spPr>
        <p:txBody>
          <a:bodyPr wrap="square" rtlCol="0">
            <a:spAutoFit/>
          </a:bodyPr>
          <a:lstStyle/>
          <a:p>
            <a:r>
              <a:rPr lang="en-GB" sz="1600" dirty="0">
                <a:latin typeface="Helvetica" pitchFamily="2" charset="0"/>
              </a:rPr>
              <a:t>Here, we use this output to describe the burden of an outcome</a:t>
            </a:r>
          </a:p>
        </p:txBody>
      </p:sp>
      <p:sp>
        <p:nvSpPr>
          <p:cNvPr id="15" name="TextBox 14">
            <a:extLst>
              <a:ext uri="{FF2B5EF4-FFF2-40B4-BE49-F238E27FC236}">
                <a16:creationId xmlns:a16="http://schemas.microsoft.com/office/drawing/2014/main" id="{646561A2-F679-A86A-666A-F50A4F49EEC7}"/>
              </a:ext>
            </a:extLst>
          </p:cNvPr>
          <p:cNvSpPr txBox="1"/>
          <p:nvPr/>
        </p:nvSpPr>
        <p:spPr>
          <a:xfrm>
            <a:off x="4355312" y="5610114"/>
            <a:ext cx="3453205" cy="830997"/>
          </a:xfrm>
          <a:prstGeom prst="rect">
            <a:avLst/>
          </a:prstGeom>
          <a:noFill/>
        </p:spPr>
        <p:txBody>
          <a:bodyPr wrap="square" rtlCol="0">
            <a:spAutoFit/>
          </a:bodyPr>
          <a:lstStyle/>
          <a:p>
            <a:r>
              <a:rPr lang="en-GB" sz="1600" dirty="0">
                <a:latin typeface="Helvetica" pitchFamily="2" charset="0"/>
              </a:rPr>
              <a:t>This output is to validate whether the risks described in output [1] are statistically significant or not</a:t>
            </a:r>
          </a:p>
        </p:txBody>
      </p:sp>
      <p:sp>
        <p:nvSpPr>
          <p:cNvPr id="16" name="TextBox 15">
            <a:extLst>
              <a:ext uri="{FF2B5EF4-FFF2-40B4-BE49-F238E27FC236}">
                <a16:creationId xmlns:a16="http://schemas.microsoft.com/office/drawing/2014/main" id="{BAEE25F3-239A-06EF-2F15-B138580E08FF}"/>
              </a:ext>
            </a:extLst>
          </p:cNvPr>
          <p:cNvSpPr txBox="1"/>
          <p:nvPr/>
        </p:nvSpPr>
        <p:spPr>
          <a:xfrm>
            <a:off x="8502722" y="5610114"/>
            <a:ext cx="3453205" cy="830997"/>
          </a:xfrm>
          <a:prstGeom prst="rect">
            <a:avLst/>
          </a:prstGeom>
          <a:noFill/>
        </p:spPr>
        <p:txBody>
          <a:bodyPr wrap="square" rtlCol="0">
            <a:spAutoFit/>
          </a:bodyPr>
          <a:lstStyle/>
          <a:p>
            <a:r>
              <a:rPr lang="en-GB" sz="1600" dirty="0">
                <a:latin typeface="Helvetica" pitchFamily="2" charset="0"/>
              </a:rPr>
              <a:t>This output is used to describe the uncertainty that surrounds the risks which we found output [1]</a:t>
            </a:r>
          </a:p>
        </p:txBody>
      </p:sp>
      <p:sp>
        <p:nvSpPr>
          <p:cNvPr id="2" name="Slide Number Placeholder 3">
            <a:extLst>
              <a:ext uri="{FF2B5EF4-FFF2-40B4-BE49-F238E27FC236}">
                <a16:creationId xmlns:a16="http://schemas.microsoft.com/office/drawing/2014/main" id="{30046EBA-6C5D-B183-ADA5-5F421D85C0A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814643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49F621C4-2211-6D37-1A29-96E9306E812E}"/>
              </a:ext>
            </a:extLst>
          </p:cNvPr>
          <p:cNvGraphicFramePr>
            <a:graphicFrameLocks noGrp="1"/>
          </p:cNvGraphicFramePr>
          <p:nvPr/>
        </p:nvGraphicFramePr>
        <p:xfrm>
          <a:off x="2031999" y="682436"/>
          <a:ext cx="8128002" cy="2773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207499504"/>
                    </a:ext>
                  </a:extLst>
                </a:gridCol>
                <a:gridCol w="1354667">
                  <a:extLst>
                    <a:ext uri="{9D8B030D-6E8A-4147-A177-3AD203B41FA5}">
                      <a16:colId xmlns:a16="http://schemas.microsoft.com/office/drawing/2014/main" val="3525533618"/>
                    </a:ext>
                  </a:extLst>
                </a:gridCol>
                <a:gridCol w="1354667">
                  <a:extLst>
                    <a:ext uri="{9D8B030D-6E8A-4147-A177-3AD203B41FA5}">
                      <a16:colId xmlns:a16="http://schemas.microsoft.com/office/drawing/2014/main" val="3384302234"/>
                    </a:ext>
                  </a:extLst>
                </a:gridCol>
                <a:gridCol w="1354667">
                  <a:extLst>
                    <a:ext uri="{9D8B030D-6E8A-4147-A177-3AD203B41FA5}">
                      <a16:colId xmlns:a16="http://schemas.microsoft.com/office/drawing/2014/main" val="3430180504"/>
                    </a:ext>
                  </a:extLst>
                </a:gridCol>
                <a:gridCol w="1354667">
                  <a:extLst>
                    <a:ext uri="{9D8B030D-6E8A-4147-A177-3AD203B41FA5}">
                      <a16:colId xmlns:a16="http://schemas.microsoft.com/office/drawing/2014/main" val="394953822"/>
                    </a:ext>
                  </a:extLst>
                </a:gridCol>
                <a:gridCol w="1354667">
                  <a:extLst>
                    <a:ext uri="{9D8B030D-6E8A-4147-A177-3AD203B41FA5}">
                      <a16:colId xmlns:a16="http://schemas.microsoft.com/office/drawing/2014/main" val="235568006"/>
                    </a:ext>
                  </a:extLst>
                </a:gridCol>
              </a:tblGrid>
              <a:tr h="370840">
                <a:tc>
                  <a:txBody>
                    <a:bodyPr/>
                    <a:lstStyle/>
                    <a:p>
                      <a:pPr algn="ctr"/>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gridSpan="5">
                  <a:txBody>
                    <a:bodyPr/>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Survey Periods</a:t>
                      </a:r>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dirty="0"/>
                    </a:p>
                  </a:txBody>
                  <a:tcPr/>
                </a:tc>
                <a:extLst>
                  <a:ext uri="{0D108BD9-81ED-4DB2-BD59-A6C34878D82A}">
                    <a16:rowId xmlns:a16="http://schemas.microsoft.com/office/drawing/2014/main" val="3040467693"/>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LIRAa</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2013</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2014</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2015</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2016</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2017</a:t>
                      </a:r>
                    </a:p>
                  </a:txBody>
                  <a:tcPr/>
                </a:tc>
                <a:extLst>
                  <a:ext uri="{0D108BD9-81ED-4DB2-BD59-A6C34878D82A}">
                    <a16:rowId xmlns:a16="http://schemas.microsoft.com/office/drawing/2014/main" val="2131341570"/>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extLst>
                  <a:ext uri="{0D108BD9-81ED-4DB2-BD59-A6C34878D82A}">
                    <a16:rowId xmlns:a16="http://schemas.microsoft.com/office/drawing/2014/main" val="3645609671"/>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extLst>
                  <a:ext uri="{0D108BD9-81ED-4DB2-BD59-A6C34878D82A}">
                    <a16:rowId xmlns:a16="http://schemas.microsoft.com/office/drawing/2014/main" val="282246340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extLst>
                  <a:ext uri="{0D108BD9-81ED-4DB2-BD59-A6C34878D82A}">
                    <a16:rowId xmlns:a16="http://schemas.microsoft.com/office/drawing/2014/main" val="250407673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34225998"/>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37858753"/>
                  </a:ext>
                </a:extLst>
              </a:tr>
            </a:tbl>
          </a:graphicData>
        </a:graphic>
      </p:graphicFrame>
      <p:sp>
        <p:nvSpPr>
          <p:cNvPr id="6" name="Title 1">
            <a:extLst>
              <a:ext uri="{FF2B5EF4-FFF2-40B4-BE49-F238E27FC236}">
                <a16:creationId xmlns:a16="http://schemas.microsoft.com/office/drawing/2014/main" id="{9E4D4135-D166-7C63-5710-D5B2FD2ED635}"/>
              </a:ext>
            </a:extLst>
          </p:cNvPr>
          <p:cNvSpPr txBox="1">
            <a:spLocks/>
          </p:cNvSpPr>
          <p:nvPr/>
        </p:nvSpPr>
        <p:spPr>
          <a:xfrm>
            <a:off x="201827" y="98854"/>
            <a:ext cx="11788346" cy="568411"/>
          </a:xfrm>
          <a:solidFill>
            <a:schemeClr val="accent4"/>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Application using a cross-sectional framework</a:t>
            </a:r>
          </a:p>
        </p:txBody>
      </p:sp>
      <p:sp>
        <p:nvSpPr>
          <p:cNvPr id="7" name="TextBox 6">
            <a:extLst>
              <a:ext uri="{FF2B5EF4-FFF2-40B4-BE49-F238E27FC236}">
                <a16:creationId xmlns:a16="http://schemas.microsoft.com/office/drawing/2014/main" id="{4FE52A24-C45C-CD9D-E214-50885F5D8D1B}"/>
              </a:ext>
            </a:extLst>
          </p:cNvPr>
          <p:cNvSpPr txBox="1"/>
          <p:nvPr/>
        </p:nvSpPr>
        <p:spPr>
          <a:xfrm>
            <a:off x="425885" y="3495761"/>
            <a:ext cx="11226115" cy="3016210"/>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Methodology:</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Population-based ecological study design within cross-sectional (and retrospective) framework</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For covariates, the analysis included: </a:t>
            </a:r>
          </a:p>
          <a:p>
            <a:pPr marL="800100" lvl="1" indent="-342900">
              <a:buFont typeface="+mj-lt"/>
              <a:buAutoNum type="arabicParenR"/>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WorldClim</a:t>
            </a:r>
            <a:r>
              <a:rPr lang="en-GB" sz="1400" b="1" dirty="0">
                <a:latin typeface="Helvetica Neue" panose="02000503000000020004" pitchFamily="2" charset="0"/>
                <a:ea typeface="Helvetica Neue" panose="02000503000000020004" pitchFamily="2" charset="0"/>
                <a:cs typeface="Helvetica Neue" panose="02000503000000020004" pitchFamily="2" charset="0"/>
              </a:rPr>
              <a:t> (4.5km)</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r>
              <a:rPr lang="en-GB" sz="1400" b="1" dirty="0">
                <a:latin typeface="Helvetica Neue" panose="02000503000000020004" pitchFamily="2" charset="0"/>
                <a:ea typeface="Helvetica Neue" panose="02000503000000020004" pitchFamily="2" charset="0"/>
                <a:cs typeface="Helvetica Neue" panose="02000503000000020004" pitchFamily="2" charset="0"/>
              </a:rPr>
              <a:t>Maximum temperature </a:t>
            </a:r>
            <a:r>
              <a:rPr lang="en-GB" sz="1400" dirty="0">
                <a:latin typeface="Helvetica Neue" panose="02000503000000020004" pitchFamily="2" charset="0"/>
                <a:ea typeface="Helvetica Neue" panose="02000503000000020004" pitchFamily="2" charset="0"/>
                <a:cs typeface="Helvetica Neue" panose="02000503000000020004" pitchFamily="2" charset="0"/>
              </a:rPr>
              <a:t>and </a:t>
            </a:r>
            <a:r>
              <a:rPr lang="en-GB" sz="1400" b="1" dirty="0">
                <a:latin typeface="Helvetica Neue" panose="02000503000000020004" pitchFamily="2" charset="0"/>
                <a:ea typeface="Helvetica Neue" panose="02000503000000020004" pitchFamily="2" charset="0"/>
                <a:cs typeface="Helvetica Neue" panose="02000503000000020004" pitchFamily="2" charset="0"/>
              </a:rPr>
              <a:t>Precipitation</a:t>
            </a:r>
            <a:r>
              <a:rPr lang="en-GB" sz="1400" dirty="0">
                <a:latin typeface="Helvetica Neue" panose="02000503000000020004" pitchFamily="2" charset="0"/>
                <a:ea typeface="Helvetica Neue" panose="02000503000000020004" pitchFamily="2" charset="0"/>
                <a:cs typeface="Helvetica Neue" panose="02000503000000020004" pitchFamily="2" charset="0"/>
              </a:rPr>
              <a:t>) (monthly)</a:t>
            </a:r>
          </a:p>
          <a:p>
            <a:pPr marL="800100" lvl="1" indent="-342900">
              <a:buFont typeface="+mj-lt"/>
              <a:buAutoNum type="arabicParenR"/>
            </a:pPr>
            <a:r>
              <a:rPr lang="en-GB" sz="1400" b="1" dirty="0">
                <a:latin typeface="Helvetica Neue" panose="02000503000000020004" pitchFamily="2" charset="0"/>
                <a:ea typeface="Helvetica Neue" panose="02000503000000020004" pitchFamily="2" charset="0"/>
                <a:cs typeface="Helvetica Neue" panose="02000503000000020004" pitchFamily="2" charset="0"/>
              </a:rPr>
              <a:t>MOD18A1.061 Terra Vegetation Indices 16-Day Global 500m </a:t>
            </a:r>
            <a:r>
              <a:rPr lang="en-GB" sz="1400" dirty="0">
                <a:latin typeface="Helvetica Neue" panose="02000503000000020004" pitchFamily="2" charset="0"/>
                <a:ea typeface="Helvetica Neue" panose="02000503000000020004" pitchFamily="2" charset="0"/>
                <a:cs typeface="Helvetica Neue" panose="02000503000000020004" pitchFamily="2" charset="0"/>
              </a:rPr>
              <a:t>to compute neighbourhood levels of vegetation based on the </a:t>
            </a:r>
            <a:r>
              <a:rPr lang="en-GB" sz="1400" b="1" dirty="0">
                <a:latin typeface="Helvetica Neue" panose="02000503000000020004" pitchFamily="2" charset="0"/>
                <a:ea typeface="Helvetica Neue" panose="02000503000000020004" pitchFamily="2" charset="0"/>
                <a:cs typeface="Helvetica Neue" panose="02000503000000020004" pitchFamily="2" charset="0"/>
              </a:rPr>
              <a:t>NDVI</a:t>
            </a:r>
            <a:r>
              <a:rPr lang="en-GB" sz="1400" dirty="0">
                <a:latin typeface="Helvetica Neue" panose="02000503000000020004" pitchFamily="2" charset="0"/>
                <a:ea typeface="Helvetica Neue" panose="02000503000000020004" pitchFamily="2" charset="0"/>
                <a:cs typeface="Helvetica Neue" panose="02000503000000020004" pitchFamily="2" charset="0"/>
              </a:rPr>
              <a:t> metrics (monthly)</a:t>
            </a:r>
          </a:p>
          <a:p>
            <a:pPr marL="800100" lvl="1" indent="-342900">
              <a:buFont typeface="+mj-lt"/>
              <a:buAutoNum type="arabicParenR"/>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Worldpop.org</a:t>
            </a:r>
            <a:r>
              <a:rPr lang="en-GB" sz="1400" b="1" dirty="0">
                <a:latin typeface="Helvetica Neue" panose="02000503000000020004" pitchFamily="2" charset="0"/>
                <a:ea typeface="Helvetica Neue" panose="02000503000000020004" pitchFamily="2" charset="0"/>
                <a:cs typeface="Helvetica Neue" panose="02000503000000020004" pitchFamily="2" charset="0"/>
              </a:rPr>
              <a:t> (100m) </a:t>
            </a:r>
            <a:r>
              <a:rPr lang="en-GB" sz="1400" dirty="0">
                <a:latin typeface="Helvetica Neue" panose="02000503000000020004" pitchFamily="2" charset="0"/>
                <a:ea typeface="Helvetica Neue" panose="02000503000000020004" pitchFamily="2" charset="0"/>
                <a:cs typeface="Helvetica Neue" panose="02000503000000020004" pitchFamily="2" charset="0"/>
              </a:rPr>
              <a:t>to extract rasters for urbanisation (which contains binary grids) to compute the fraction of surface that is urbanised for neighbourhoods (yearly).</a:t>
            </a:r>
          </a:p>
          <a:p>
            <a:pPr marL="800100" lvl="1" indent="-342900">
              <a:buFont typeface="+mj-lt"/>
              <a:buAutoNum type="arabicParen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sz="1400" b="1" dirty="0">
                <a:latin typeface="Helvetica Neue" panose="02000503000000020004" pitchFamily="2" charset="0"/>
                <a:ea typeface="Helvetica Neue" panose="02000503000000020004" pitchFamily="2" charset="0"/>
                <a:cs typeface="Helvetica Neue" panose="02000503000000020004" pitchFamily="2" charset="0"/>
              </a:rPr>
              <a:t>Spatial risk model with Intrinsic Conditional Autoregressive (ICAR) Model</a:t>
            </a:r>
            <a:r>
              <a:rPr lang="en-GB" sz="1400" dirty="0">
                <a:latin typeface="Helvetica Neue" panose="02000503000000020004" pitchFamily="2" charset="0"/>
                <a:ea typeface="Helvetica Neue" panose="02000503000000020004" pitchFamily="2" charset="0"/>
                <a:cs typeface="Helvetica Neue" panose="02000503000000020004" pitchFamily="2" charset="0"/>
              </a:rPr>
              <a:t>; and to derive new global coefficients for covariates for at that survey period for April 2017, as well as neighbourhood-specific relative risk estimates.</a:t>
            </a:r>
          </a:p>
        </p:txBody>
      </p:sp>
      <p:sp>
        <p:nvSpPr>
          <p:cNvPr id="8" name="Slide Number Placeholder 3">
            <a:extLst>
              <a:ext uri="{FF2B5EF4-FFF2-40B4-BE49-F238E27FC236}">
                <a16:creationId xmlns:a16="http://schemas.microsoft.com/office/drawing/2014/main" id="{AEEF2B8E-86EC-13DA-4ACF-B5B36065F10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Rectangle 8">
            <a:extLst>
              <a:ext uri="{FF2B5EF4-FFF2-40B4-BE49-F238E27FC236}">
                <a16:creationId xmlns:a16="http://schemas.microsoft.com/office/drawing/2014/main" id="{07E718B4-0077-6BFD-1555-5EEBBAC664CC}"/>
              </a:ext>
            </a:extLst>
          </p:cNvPr>
          <p:cNvSpPr/>
          <p:nvPr/>
        </p:nvSpPr>
        <p:spPr>
          <a:xfrm>
            <a:off x="8798399" y="1850400"/>
            <a:ext cx="1361601" cy="446400"/>
          </a:xfrm>
          <a:prstGeom prst="rect">
            <a:avLst/>
          </a:prstGeom>
          <a:no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D353D106-DD5B-0AA7-637B-AD4988205F5E}"/>
              </a:ext>
            </a:extLst>
          </p:cNvPr>
          <p:cNvSpPr txBox="1"/>
          <p:nvPr/>
        </p:nvSpPr>
        <p:spPr>
          <a:xfrm>
            <a:off x="10267200" y="1746696"/>
            <a:ext cx="1857600" cy="120032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Using this snapshot time-period for April to demonstrate the application. This is a Cross-sectional framework</a:t>
            </a:r>
          </a:p>
        </p:txBody>
      </p:sp>
    </p:spTree>
    <p:extLst>
      <p:ext uri="{BB962C8B-B14F-4D97-AF65-F5344CB8AC3E}">
        <p14:creationId xmlns:p14="http://schemas.microsoft.com/office/powerpoint/2010/main" val="1344835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3B5B9415-1A92-AE79-A403-1E5DCE4DDDC2}"/>
              </a:ext>
            </a:extLst>
          </p:cNvPr>
          <p:cNvPicPr>
            <a:picLocks noChangeAspect="1"/>
          </p:cNvPicPr>
          <p:nvPr/>
        </p:nvPicPr>
        <p:blipFill rotWithShape="1">
          <a:blip r:embed="rId3"/>
          <a:srcRect l="40835" t="49341" r="29883"/>
          <a:stretch/>
        </p:blipFill>
        <p:spPr>
          <a:xfrm>
            <a:off x="1319349" y="709374"/>
            <a:ext cx="2848922" cy="1659600"/>
          </a:xfrm>
          <a:prstGeom prst="rect">
            <a:avLst/>
          </a:prstGeom>
          <a:ln>
            <a:solidFill>
              <a:schemeClr val="tx1"/>
            </a:solidFill>
          </a:ln>
        </p:spPr>
      </p:pic>
      <p:sp>
        <p:nvSpPr>
          <p:cNvPr id="6" name="TextBox 5">
            <a:extLst>
              <a:ext uri="{FF2B5EF4-FFF2-40B4-BE49-F238E27FC236}">
                <a16:creationId xmlns:a16="http://schemas.microsoft.com/office/drawing/2014/main" id="{87021F92-A964-E0D4-C0EA-E9C989D40D90}"/>
              </a:ext>
            </a:extLst>
          </p:cNvPr>
          <p:cNvSpPr txBox="1"/>
          <p:nvPr/>
        </p:nvSpPr>
        <p:spPr>
          <a:xfrm>
            <a:off x="216000" y="125471"/>
            <a:ext cx="11621329" cy="523220"/>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PART 1: Table results that illustrates the GLOBAL association between environmental, climate and anthropogenic factors and risk of infestation in Campina Grande (in LIRAa 2 survey period for April 2017) [Research framework is a cross-sectional study design]. </a:t>
            </a:r>
          </a:p>
        </p:txBody>
      </p:sp>
      <p:sp>
        <p:nvSpPr>
          <p:cNvPr id="7" name="TextBox 6">
            <a:extLst>
              <a:ext uri="{FF2B5EF4-FFF2-40B4-BE49-F238E27FC236}">
                <a16:creationId xmlns:a16="http://schemas.microsoft.com/office/drawing/2014/main" id="{0267807A-E0DF-A69D-8F52-C450370D9728}"/>
              </a:ext>
            </a:extLst>
          </p:cNvPr>
          <p:cNvSpPr txBox="1"/>
          <p:nvPr/>
        </p:nvSpPr>
        <p:spPr>
          <a:xfrm>
            <a:off x="215999" y="2368363"/>
            <a:ext cx="3983349" cy="400110"/>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RR: Relative risks; Pr(RR &gt; 1): Exceedance probabilities (the probability that RR being greater than 1)  </a:t>
            </a:r>
          </a:p>
        </p:txBody>
      </p:sp>
      <p:pic>
        <p:nvPicPr>
          <p:cNvPr id="3" name="Picture 2" descr="Table&#10;&#10;Description automatically generated">
            <a:extLst>
              <a:ext uri="{FF2B5EF4-FFF2-40B4-BE49-F238E27FC236}">
                <a16:creationId xmlns:a16="http://schemas.microsoft.com/office/drawing/2014/main" id="{60DA598C-F024-D05D-BF50-7CBB3AD3C050}"/>
              </a:ext>
            </a:extLst>
          </p:cNvPr>
          <p:cNvPicPr>
            <a:picLocks noChangeAspect="1"/>
          </p:cNvPicPr>
          <p:nvPr/>
        </p:nvPicPr>
        <p:blipFill rotWithShape="1">
          <a:blip r:embed="rId3"/>
          <a:srcRect l="90" t="49341" r="88639"/>
          <a:stretch/>
        </p:blipFill>
        <p:spPr>
          <a:xfrm>
            <a:off x="216000" y="709375"/>
            <a:ext cx="1103349" cy="1658988"/>
          </a:xfrm>
          <a:prstGeom prst="rect">
            <a:avLst/>
          </a:prstGeom>
          <a:ln>
            <a:solidFill>
              <a:schemeClr val="tx1"/>
            </a:solidFill>
          </a:ln>
        </p:spPr>
      </p:pic>
      <p:sp>
        <p:nvSpPr>
          <p:cNvPr id="4" name="TextBox 3">
            <a:extLst>
              <a:ext uri="{FF2B5EF4-FFF2-40B4-BE49-F238E27FC236}">
                <a16:creationId xmlns:a16="http://schemas.microsoft.com/office/drawing/2014/main" id="{8EC004FB-22DC-45A3-82A5-4286371FA3C1}"/>
              </a:ext>
            </a:extLst>
          </p:cNvPr>
          <p:cNvSpPr txBox="1"/>
          <p:nvPr/>
        </p:nvSpPr>
        <p:spPr>
          <a:xfrm>
            <a:off x="4368000" y="714619"/>
            <a:ext cx="7634400" cy="2139047"/>
          </a:xfrm>
          <a:prstGeom prst="rect">
            <a:avLst/>
          </a:prstGeom>
          <a:solidFill>
            <a:schemeClr val="accent1">
              <a:lumMod val="40000"/>
              <a:lumOff val="60000"/>
            </a:schemeClr>
          </a:solidFill>
        </p:spPr>
        <p:txBody>
          <a:bodyPr wrap="square" rtlCol="0">
            <a:spAutoFit/>
          </a:bodyPr>
          <a:lstStyle/>
          <a:p>
            <a:r>
              <a:rPr lang="en-GB" sz="1200" b="1" dirty="0">
                <a:latin typeface="Helvetica" pitchFamily="2" charset="0"/>
              </a:rPr>
              <a:t>Interpretation (examples):</a:t>
            </a:r>
          </a:p>
          <a:p>
            <a:pPr marL="171450" indent="-171450">
              <a:buFont typeface="Arial" panose="020B0604020202020204" pitchFamily="34" charset="0"/>
              <a:buChar char="•"/>
            </a:pPr>
            <a:r>
              <a:rPr lang="en-GB" sz="1100" b="1" dirty="0">
                <a:latin typeface="Helvetica" pitchFamily="2" charset="0"/>
              </a:rPr>
              <a:t>Intercept</a:t>
            </a:r>
            <a:r>
              <a:rPr lang="en-GB" sz="1100" dirty="0">
                <a:latin typeface="Helvetica" pitchFamily="2" charset="0"/>
              </a:rPr>
              <a:t>: The overall risk of mosquito-borne infestation is 1.64 times (or 64%) </a:t>
            </a:r>
            <a:r>
              <a:rPr lang="en-GB" sz="1100" b="1" dirty="0">
                <a:solidFill>
                  <a:srgbClr val="FF0000"/>
                </a:solidFill>
                <a:latin typeface="Helvetica" pitchFamily="2" charset="0"/>
              </a:rPr>
              <a:t>higher</a:t>
            </a:r>
            <a:r>
              <a:rPr lang="en-GB" sz="1100" dirty="0">
                <a:latin typeface="Helvetica" pitchFamily="2" charset="0"/>
              </a:rPr>
              <a:t> in Campina Grande. The overall probability that there’s excess risk of infestation (i.e., RR &gt; 1.00) is 51%.</a:t>
            </a:r>
          </a:p>
          <a:p>
            <a:pPr marL="171450" indent="-171450">
              <a:buFont typeface="Arial" panose="020B0604020202020204" pitchFamily="34" charset="0"/>
              <a:buChar char="•"/>
            </a:pPr>
            <a:r>
              <a:rPr lang="en-GB" sz="1100" b="1" dirty="0">
                <a:latin typeface="Helvetica" pitchFamily="2" charset="0"/>
              </a:rPr>
              <a:t>Temperature</a:t>
            </a:r>
            <a:r>
              <a:rPr lang="en-GB" sz="1100" dirty="0">
                <a:latin typeface="Helvetica" pitchFamily="2" charset="0"/>
              </a:rPr>
              <a:t>: In relation to temperature, the risk of mosquito-borne infestation is 0.93 times (or 7%) </a:t>
            </a:r>
            <a:r>
              <a:rPr lang="en-GB" sz="1100" b="1" dirty="0">
                <a:solidFill>
                  <a:schemeClr val="accent1">
                    <a:lumMod val="75000"/>
                  </a:schemeClr>
                </a:solidFill>
                <a:latin typeface="Helvetica" pitchFamily="2" charset="0"/>
              </a:rPr>
              <a:t>lower </a:t>
            </a:r>
            <a:r>
              <a:rPr lang="en-GB" sz="1100" dirty="0">
                <a:latin typeface="Helvetica" pitchFamily="2" charset="0"/>
              </a:rPr>
              <a:t>in Campina Grande. The probability of observing an excess risk of infestation (i.e., RR &gt; 1.00) in relation to temperature is 23%. </a:t>
            </a:r>
          </a:p>
          <a:p>
            <a:pPr marL="171450" indent="-171450">
              <a:buFont typeface="Arial" panose="020B0604020202020204" pitchFamily="34" charset="0"/>
              <a:buChar char="•"/>
            </a:pPr>
            <a:r>
              <a:rPr lang="en-GB" sz="1100" b="1" dirty="0">
                <a:latin typeface="Helvetica" pitchFamily="2" charset="0"/>
                <a:sym typeface="Wingdings" pitchFamily="2" charset="2"/>
              </a:rPr>
              <a:t>Urbanisation index</a:t>
            </a:r>
            <a:r>
              <a:rPr lang="en-GB" sz="1100" dirty="0">
                <a:latin typeface="Helvetica" pitchFamily="2" charset="0"/>
                <a:sym typeface="Wingdings" pitchFamily="2" charset="2"/>
              </a:rPr>
              <a:t>: </a:t>
            </a:r>
            <a:r>
              <a:rPr lang="en-GB" sz="1100" dirty="0">
                <a:latin typeface="Helvetica" pitchFamily="2" charset="0"/>
              </a:rPr>
              <a:t>In relation to urbanisation, the risk of mosquito-borne infestation is 1.18 times (or 18%) </a:t>
            </a:r>
            <a:r>
              <a:rPr lang="en-GB" sz="1100" b="1" dirty="0">
                <a:solidFill>
                  <a:srgbClr val="FF0000"/>
                </a:solidFill>
                <a:latin typeface="Helvetica" pitchFamily="2" charset="0"/>
              </a:rPr>
              <a:t>higher</a:t>
            </a:r>
            <a:r>
              <a:rPr lang="en-GB" sz="1100" b="1" dirty="0">
                <a:solidFill>
                  <a:schemeClr val="accent1">
                    <a:lumMod val="75000"/>
                  </a:schemeClr>
                </a:solidFill>
                <a:latin typeface="Helvetica" pitchFamily="2" charset="0"/>
              </a:rPr>
              <a:t> </a:t>
            </a:r>
            <a:r>
              <a:rPr lang="en-GB" sz="1100" dirty="0">
                <a:latin typeface="Helvetica" pitchFamily="2" charset="0"/>
              </a:rPr>
              <a:t>in Campina Grande. The probability of observing an excess risk of infestation (i.e., RR &gt; 1.00) in relation to urbanisation is 52%.</a:t>
            </a:r>
          </a:p>
          <a:p>
            <a:endParaRPr lang="en-GB" sz="1100" dirty="0">
              <a:latin typeface="Helvetica" pitchFamily="2" charset="0"/>
            </a:endParaRPr>
          </a:p>
          <a:p>
            <a:r>
              <a:rPr lang="en-GB" sz="1100" dirty="0">
                <a:latin typeface="Helvetica" pitchFamily="2" charset="0"/>
              </a:rPr>
              <a:t>NOTE: All relative risk estimates have the null value (1) between its lower and upper 95% credibility intervals. While the results, excluding temperature, show an increased risk of infestation – </a:t>
            </a:r>
            <a:r>
              <a:rPr lang="en-GB" sz="1100" b="1" u="sng" dirty="0">
                <a:latin typeface="Helvetica" pitchFamily="2" charset="0"/>
              </a:rPr>
              <a:t>these are all statistically not significant</a:t>
            </a:r>
            <a:r>
              <a:rPr lang="en-GB" sz="1100" dirty="0">
                <a:latin typeface="Helvetica" pitchFamily="2" charset="0"/>
              </a:rPr>
              <a:t>.</a:t>
            </a:r>
          </a:p>
        </p:txBody>
      </p:sp>
      <p:sp>
        <p:nvSpPr>
          <p:cNvPr id="9" name="TextBox 8">
            <a:extLst>
              <a:ext uri="{FF2B5EF4-FFF2-40B4-BE49-F238E27FC236}">
                <a16:creationId xmlns:a16="http://schemas.microsoft.com/office/drawing/2014/main" id="{2487E7AE-A1DA-7A3A-E39E-C92FA51DC443}"/>
              </a:ext>
            </a:extLst>
          </p:cNvPr>
          <p:cNvSpPr txBox="1"/>
          <p:nvPr/>
        </p:nvSpPr>
        <p:spPr>
          <a:xfrm>
            <a:off x="242400" y="2931597"/>
            <a:ext cx="4125600"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PART 2: Maps on the left panel illustrates the relative risk (RR) of infestation across neighbourhoods in Campina Grande</a:t>
            </a:r>
          </a:p>
        </p:txBody>
      </p:sp>
      <p:pic>
        <p:nvPicPr>
          <p:cNvPr id="10" name="Picture 9" descr="Diagram, map&#10;&#10;Description automatically generated">
            <a:extLst>
              <a:ext uri="{FF2B5EF4-FFF2-40B4-BE49-F238E27FC236}">
                <a16:creationId xmlns:a16="http://schemas.microsoft.com/office/drawing/2014/main" id="{F10F230D-567E-D6C8-C1D5-45B3B39CB0C9}"/>
              </a:ext>
            </a:extLst>
          </p:cNvPr>
          <p:cNvPicPr>
            <a:picLocks noChangeAspect="1"/>
          </p:cNvPicPr>
          <p:nvPr/>
        </p:nvPicPr>
        <p:blipFill rotWithShape="1">
          <a:blip r:embed="rId4"/>
          <a:srcRect t="16543" r="18021" b="16646"/>
          <a:stretch/>
        </p:blipFill>
        <p:spPr>
          <a:xfrm>
            <a:off x="335411" y="3603237"/>
            <a:ext cx="3863937" cy="3202348"/>
          </a:xfrm>
          <a:prstGeom prst="rect">
            <a:avLst/>
          </a:prstGeom>
          <a:ln>
            <a:solidFill>
              <a:schemeClr val="tx1"/>
            </a:solidFill>
          </a:ln>
        </p:spPr>
      </p:pic>
      <p:sp>
        <p:nvSpPr>
          <p:cNvPr id="11" name="TextBox 10">
            <a:extLst>
              <a:ext uri="{FF2B5EF4-FFF2-40B4-BE49-F238E27FC236}">
                <a16:creationId xmlns:a16="http://schemas.microsoft.com/office/drawing/2014/main" id="{6DDDF51C-8AB7-6F94-5C6E-1960BCAAA1CE}"/>
              </a:ext>
            </a:extLst>
          </p:cNvPr>
          <p:cNvSpPr txBox="1"/>
          <p:nvPr/>
        </p:nvSpPr>
        <p:spPr>
          <a:xfrm>
            <a:off x="335412" y="3577928"/>
            <a:ext cx="1309816" cy="307777"/>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LIRAa 2 2017</a:t>
            </a:r>
          </a:p>
        </p:txBody>
      </p:sp>
      <p:sp>
        <p:nvSpPr>
          <p:cNvPr id="12" name="TextBox 11">
            <a:extLst>
              <a:ext uri="{FF2B5EF4-FFF2-40B4-BE49-F238E27FC236}">
                <a16:creationId xmlns:a16="http://schemas.microsoft.com/office/drawing/2014/main" id="{C220370A-B4B2-D2DD-43BD-79028AA5B5F5}"/>
              </a:ext>
            </a:extLst>
          </p:cNvPr>
          <p:cNvSpPr txBox="1"/>
          <p:nvPr/>
        </p:nvSpPr>
        <p:spPr>
          <a:xfrm>
            <a:off x="4600800" y="2931596"/>
            <a:ext cx="4025369"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PART 3: Maps on the right panel illustrates which neighbourhoods in Campina Grande have RRs that are significantly “</a:t>
            </a:r>
            <a:r>
              <a:rPr lang="en-GB" sz="1200" b="1"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rPr>
              <a:t>low</a:t>
            </a:r>
            <a:r>
              <a:rPr lang="en-GB" sz="1200" b="1" dirty="0">
                <a:latin typeface="Helvetica Neue" panose="02000503000000020004" pitchFamily="2" charset="0"/>
                <a:ea typeface="Helvetica Neue" panose="02000503000000020004" pitchFamily="2" charset="0"/>
                <a:cs typeface="Helvetica Neue" panose="02000503000000020004" pitchFamily="2" charset="0"/>
              </a:rPr>
              <a:t>” or “</a:t>
            </a:r>
            <a:r>
              <a:rPr lang="en-GB"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high</a:t>
            </a:r>
            <a:r>
              <a:rPr lang="en-GB" sz="1200" b="1" dirty="0">
                <a:latin typeface="Helvetica Neue" panose="02000503000000020004" pitchFamily="2" charset="0"/>
                <a:ea typeface="Helvetica Neue" panose="02000503000000020004" pitchFamily="2" charset="0"/>
                <a:cs typeface="Helvetica Neue" panose="02000503000000020004" pitchFamily="2" charset="0"/>
              </a:rPr>
              <a:t>” risk</a:t>
            </a:r>
          </a:p>
        </p:txBody>
      </p:sp>
      <p:pic>
        <p:nvPicPr>
          <p:cNvPr id="13" name="Picture 12" descr="Map&#10;&#10;Description automatically generated">
            <a:extLst>
              <a:ext uri="{FF2B5EF4-FFF2-40B4-BE49-F238E27FC236}">
                <a16:creationId xmlns:a16="http://schemas.microsoft.com/office/drawing/2014/main" id="{A5AF164F-8695-A505-CDB7-AA1D18383DB8}"/>
              </a:ext>
            </a:extLst>
          </p:cNvPr>
          <p:cNvPicPr>
            <a:picLocks noChangeAspect="1"/>
          </p:cNvPicPr>
          <p:nvPr/>
        </p:nvPicPr>
        <p:blipFill rotWithShape="1">
          <a:blip r:embed="rId5"/>
          <a:srcRect l="2028" t="17272" r="15700" b="16602"/>
          <a:stretch/>
        </p:blipFill>
        <p:spPr>
          <a:xfrm>
            <a:off x="4708311" y="3603237"/>
            <a:ext cx="3917858" cy="3202347"/>
          </a:xfrm>
          <a:prstGeom prst="rect">
            <a:avLst/>
          </a:prstGeom>
          <a:ln>
            <a:solidFill>
              <a:schemeClr val="tx1"/>
            </a:solidFill>
          </a:ln>
        </p:spPr>
      </p:pic>
      <p:sp>
        <p:nvSpPr>
          <p:cNvPr id="14" name="TextBox 13">
            <a:extLst>
              <a:ext uri="{FF2B5EF4-FFF2-40B4-BE49-F238E27FC236}">
                <a16:creationId xmlns:a16="http://schemas.microsoft.com/office/drawing/2014/main" id="{451D7495-B222-23E2-38BF-6E8CECE1F24A}"/>
              </a:ext>
            </a:extLst>
          </p:cNvPr>
          <p:cNvSpPr txBox="1"/>
          <p:nvPr/>
        </p:nvSpPr>
        <p:spPr>
          <a:xfrm>
            <a:off x="8626169" y="6251586"/>
            <a:ext cx="1950631" cy="553998"/>
          </a:xfrm>
          <a:prstGeom prst="rect">
            <a:avLst/>
          </a:prstGeom>
          <a:noFill/>
        </p:spPr>
        <p:txBody>
          <a:bodyPr wrap="square" rtlCol="0">
            <a:spAutoFit/>
          </a:bodyPr>
          <a:lstStyle/>
          <a:p>
            <a:r>
              <a:rPr lang="en-GB" sz="1000" b="1" dirty="0">
                <a:solidFill>
                  <a:schemeClr val="accent1">
                    <a:lumMod val="75000"/>
                  </a:schemeClr>
                </a:solidFill>
                <a:latin typeface="Helvetica Neue" panose="02000503000000020004" pitchFamily="2" charset="0"/>
                <a:ea typeface="Helvetica Neue" panose="02000503000000020004" pitchFamily="2" charset="0"/>
                <a:cs typeface="Helvetica Neue" panose="02000503000000020004" pitchFamily="2" charset="0"/>
              </a:rPr>
              <a:t>RR &lt; 1.00 (Low risk) </a:t>
            </a:r>
          </a:p>
          <a:p>
            <a:r>
              <a:rPr lang="en-GB" sz="1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RR &gt; 1.00 (High risk)</a:t>
            </a:r>
          </a:p>
          <a:p>
            <a:r>
              <a:rPr lang="en-GB" sz="1000" dirty="0">
                <a:latin typeface="Helvetica Neue" panose="02000503000000020004" pitchFamily="2" charset="0"/>
                <a:ea typeface="Helvetica Neue" panose="02000503000000020004" pitchFamily="2" charset="0"/>
                <a:cs typeface="Helvetica Neue" panose="02000503000000020004" pitchFamily="2" charset="0"/>
              </a:rPr>
              <a:t>RR = 1.00 (Non-significant risk)</a:t>
            </a:r>
          </a:p>
        </p:txBody>
      </p:sp>
      <p:sp>
        <p:nvSpPr>
          <p:cNvPr id="15" name="TextBox 14">
            <a:extLst>
              <a:ext uri="{FF2B5EF4-FFF2-40B4-BE49-F238E27FC236}">
                <a16:creationId xmlns:a16="http://schemas.microsoft.com/office/drawing/2014/main" id="{89CFC42F-E1F1-887F-3151-46D60DA605BA}"/>
              </a:ext>
            </a:extLst>
          </p:cNvPr>
          <p:cNvSpPr txBox="1"/>
          <p:nvPr/>
        </p:nvSpPr>
        <p:spPr>
          <a:xfrm>
            <a:off x="8798169" y="3650391"/>
            <a:ext cx="3204231" cy="2492990"/>
          </a:xfrm>
          <a:prstGeom prst="rect">
            <a:avLst/>
          </a:prstGeom>
          <a:solidFill>
            <a:schemeClr val="accent1">
              <a:lumMod val="40000"/>
              <a:lumOff val="60000"/>
            </a:schemeClr>
          </a:solidFill>
        </p:spPr>
        <p:txBody>
          <a:bodyPr wrap="square" rtlCol="0">
            <a:spAutoFit/>
          </a:bodyPr>
          <a:lstStyle/>
          <a:p>
            <a:r>
              <a:rPr lang="en-GB" sz="1200" b="1" dirty="0">
                <a:latin typeface="Helvetica" pitchFamily="2" charset="0"/>
              </a:rPr>
              <a:t>Interpretation:</a:t>
            </a:r>
            <a:endParaRPr lang="en-GB" sz="1200" dirty="0">
              <a:latin typeface="Helvetica" pitchFamily="2" charset="0"/>
            </a:endParaRPr>
          </a:p>
          <a:p>
            <a:r>
              <a:rPr lang="en-GB" sz="1200" dirty="0">
                <a:latin typeface="Helvetica" pitchFamily="2" charset="0"/>
              </a:rPr>
              <a:t>The following neighbourhoods in Campina Grande numbered 1, 3, 8 and 12 (for example) have RRs that are significantly above 1.00. These are examples of neighbourhoods containing households predicted to be at ‘</a:t>
            </a:r>
            <a:r>
              <a:rPr lang="en-GB" sz="1200" b="1" dirty="0">
                <a:solidFill>
                  <a:srgbClr val="FF0000"/>
                </a:solidFill>
                <a:latin typeface="Helvetica" pitchFamily="2" charset="0"/>
              </a:rPr>
              <a:t>high risk</a:t>
            </a:r>
            <a:r>
              <a:rPr lang="en-GB" sz="1200" dirty="0">
                <a:latin typeface="Helvetica" pitchFamily="2" charset="0"/>
              </a:rPr>
              <a:t>’ of being infested with mosquitoes. Neighbourhoods painted in </a:t>
            </a:r>
            <a:r>
              <a:rPr lang="en-GB" sz="1200" b="1" dirty="0">
                <a:solidFill>
                  <a:srgbClr val="FF0000"/>
                </a:solidFill>
                <a:latin typeface="Helvetica" pitchFamily="2" charset="0"/>
              </a:rPr>
              <a:t>RED</a:t>
            </a:r>
            <a:r>
              <a:rPr lang="en-GB" sz="1200" dirty="0">
                <a:latin typeface="Helvetica" pitchFamily="2" charset="0"/>
              </a:rPr>
              <a:t> need to be monitored for mosquito breeding hotspots to prevent further infestation, which, in turn, can lead to infectious disease outbreaks e.g., Zika or Dengue viruses!</a:t>
            </a:r>
          </a:p>
        </p:txBody>
      </p:sp>
      <p:sp>
        <p:nvSpPr>
          <p:cNvPr id="16" name="TextBox 15">
            <a:extLst>
              <a:ext uri="{FF2B5EF4-FFF2-40B4-BE49-F238E27FC236}">
                <a16:creationId xmlns:a16="http://schemas.microsoft.com/office/drawing/2014/main" id="{843C333D-B1E9-EBAC-DDB8-ABE9D179CA01}"/>
              </a:ext>
            </a:extLst>
          </p:cNvPr>
          <p:cNvSpPr txBox="1"/>
          <p:nvPr/>
        </p:nvSpPr>
        <p:spPr>
          <a:xfrm>
            <a:off x="4688407" y="3577928"/>
            <a:ext cx="1309816" cy="307777"/>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LIRAa 2 2017</a:t>
            </a:r>
          </a:p>
        </p:txBody>
      </p:sp>
      <p:sp>
        <p:nvSpPr>
          <p:cNvPr id="17" name="TextBox 16">
            <a:extLst>
              <a:ext uri="{FF2B5EF4-FFF2-40B4-BE49-F238E27FC236}">
                <a16:creationId xmlns:a16="http://schemas.microsoft.com/office/drawing/2014/main" id="{4F510C1B-B273-D78D-F60D-C2A334B502C3}"/>
              </a:ext>
            </a:extLst>
          </p:cNvPr>
          <p:cNvSpPr txBox="1"/>
          <p:nvPr/>
        </p:nvSpPr>
        <p:spPr>
          <a:xfrm>
            <a:off x="2629559" y="6431266"/>
            <a:ext cx="1747200" cy="246221"/>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Continuous RR estimates</a:t>
            </a:r>
          </a:p>
        </p:txBody>
      </p:sp>
      <p:sp>
        <p:nvSpPr>
          <p:cNvPr id="18" name="TextBox 17">
            <a:extLst>
              <a:ext uri="{FF2B5EF4-FFF2-40B4-BE49-F238E27FC236}">
                <a16:creationId xmlns:a16="http://schemas.microsoft.com/office/drawing/2014/main" id="{1AD3DC96-6A37-98A9-47BB-F51EC26606A1}"/>
              </a:ext>
            </a:extLst>
          </p:cNvPr>
          <p:cNvSpPr txBox="1"/>
          <p:nvPr/>
        </p:nvSpPr>
        <p:spPr>
          <a:xfrm>
            <a:off x="6878969" y="6431267"/>
            <a:ext cx="1747200" cy="246221"/>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RR estimates categorised:</a:t>
            </a:r>
          </a:p>
        </p:txBody>
      </p:sp>
      <p:sp>
        <p:nvSpPr>
          <p:cNvPr id="19" name="Left Brace 18">
            <a:extLst>
              <a:ext uri="{FF2B5EF4-FFF2-40B4-BE49-F238E27FC236}">
                <a16:creationId xmlns:a16="http://schemas.microsoft.com/office/drawing/2014/main" id="{5FFA4107-BC2D-BF8D-B4AB-BB6122196F51}"/>
              </a:ext>
            </a:extLst>
          </p:cNvPr>
          <p:cNvSpPr/>
          <p:nvPr/>
        </p:nvSpPr>
        <p:spPr>
          <a:xfrm>
            <a:off x="8500532" y="6259188"/>
            <a:ext cx="265373" cy="561600"/>
          </a:xfrm>
          <a:prstGeom prst="leftBrace">
            <a:avLst>
              <a:gd name="adj1" fmla="val 0"/>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8" name="TextBox 7">
            <a:extLst>
              <a:ext uri="{FF2B5EF4-FFF2-40B4-BE49-F238E27FC236}">
                <a16:creationId xmlns:a16="http://schemas.microsoft.com/office/drawing/2014/main" id="{1F937AB8-D2B3-F64D-44DE-CC9557D6DFDA}"/>
              </a:ext>
            </a:extLst>
          </p:cNvPr>
          <p:cNvSpPr txBox="1"/>
          <p:nvPr/>
        </p:nvSpPr>
        <p:spPr>
          <a:xfrm>
            <a:off x="8798169" y="2910802"/>
            <a:ext cx="3204231" cy="646331"/>
          </a:xfrm>
          <a:prstGeom prst="rect">
            <a:avLst/>
          </a:prstGeom>
          <a:solidFill>
            <a:schemeClr val="accent6">
              <a:lumMod val="60000"/>
              <a:lumOff val="40000"/>
            </a:schemeClr>
          </a:solidFill>
        </p:spPr>
        <p:txBody>
          <a:bodyPr wrap="square" rtlCol="0">
            <a:spAutoFit/>
          </a:bodyPr>
          <a:lstStyle/>
          <a:p>
            <a:r>
              <a:rPr lang="en-GB" sz="1200" b="1" dirty="0">
                <a:latin typeface="Arial" panose="020B0604020202020204" pitchFamily="34" charset="0"/>
                <a:cs typeface="Arial" panose="020B0604020202020204" pitchFamily="34" charset="0"/>
              </a:rPr>
              <a:t>NOTE: There should be a map for </a:t>
            </a:r>
          </a:p>
          <a:p>
            <a:r>
              <a:rPr lang="en-GB" sz="1200" b="1" dirty="0">
                <a:latin typeface="Arial" panose="020B0604020202020204" pitchFamily="34" charset="0"/>
                <a:cs typeface="Arial" panose="020B0604020202020204" pitchFamily="34" charset="0"/>
              </a:rPr>
              <a:t>exceedance probabilities (this was not </a:t>
            </a:r>
          </a:p>
          <a:p>
            <a:r>
              <a:rPr lang="en-GB" sz="1200" b="1" dirty="0">
                <a:latin typeface="Arial" panose="020B0604020202020204" pitchFamily="34" charset="0"/>
                <a:cs typeface="Arial" panose="020B0604020202020204" pitchFamily="34" charset="0"/>
              </a:rPr>
              <a:t>shown)</a:t>
            </a:r>
          </a:p>
        </p:txBody>
      </p:sp>
      <p:sp>
        <p:nvSpPr>
          <p:cNvPr id="20" name="Slide Number Placeholder 3">
            <a:extLst>
              <a:ext uri="{FF2B5EF4-FFF2-40B4-BE49-F238E27FC236}">
                <a16:creationId xmlns:a16="http://schemas.microsoft.com/office/drawing/2014/main" id="{4AD0D14E-516D-BF66-45EC-44C36654608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781117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marL="285750" indent="-285750" algn="l">
          <a:buFont typeface="Arial" panose="020B0604020202020204" pitchFamily="34" charset="0"/>
          <a:buChar char="•"/>
          <a:defRPr dirty="0" smtClean="0">
            <a:latin typeface="Helvetica Neue Light" panose="02000403000000020004" pitchFamily="2" charset="0"/>
            <a:ea typeface="Helvetica Neue Light" panose="02000403000000020004"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41075</TotalTime>
  <Words>5716</Words>
  <Application>Microsoft Macintosh PowerPoint</Application>
  <PresentationFormat>Widescreen</PresentationFormat>
  <Paragraphs>697</Paragraphs>
  <Slides>34</Slides>
  <Notes>16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34</vt:i4>
      </vt:variant>
    </vt:vector>
  </HeadingPairs>
  <TitlesOfParts>
    <vt:vector size="47" baseType="lpstr">
      <vt:lpstr>ＭＳ Ｐゴシック</vt:lpstr>
      <vt:lpstr>Arial</vt:lpstr>
      <vt:lpstr>Calibri</vt:lpstr>
      <vt:lpstr>Cambria Math</vt:lpstr>
      <vt:lpstr>Helvetica</vt:lpstr>
      <vt:lpstr>Helvetica Neue</vt:lpstr>
      <vt:lpstr>Helvetica Neue Condensed Black</vt:lpstr>
      <vt:lpstr>Helvetica Neue Light</vt:lpstr>
      <vt:lpstr>Helvetica Neue Light</vt:lpstr>
      <vt:lpstr>HELVETICA NEUE THIN</vt:lpstr>
      <vt:lpstr>Wingdings</vt:lpstr>
      <vt:lpstr>Office Theme</vt:lpstr>
      <vt:lpstr>Custom Design</vt:lpstr>
      <vt:lpstr>PowerPoint Presentation</vt:lpstr>
      <vt:lpstr>PowerPoint Presentation</vt:lpstr>
      <vt:lpstr>Quick recap on last week’s ICARs for spatial risk modelling</vt:lpstr>
      <vt:lpstr>PowerPoint Presentation</vt:lpstr>
      <vt:lpstr>PowerPoint Presentation</vt:lpstr>
      <vt:lpstr>PowerPoint Presentation</vt:lpstr>
      <vt:lpstr>PowerPoint Presentation</vt:lpstr>
      <vt:lpstr>PowerPoint Presentation</vt:lpstr>
      <vt:lpstr>PowerPoint Presentation</vt:lpstr>
      <vt:lpstr>Scenarios</vt:lpstr>
      <vt:lpstr>PowerPoint Presentation</vt:lpstr>
      <vt:lpstr>PowerPoint Presentation</vt:lpstr>
      <vt:lpstr>PowerPoint Presentation</vt:lpstr>
      <vt:lpstr>PowerPoint Presentation</vt:lpstr>
      <vt:lpstr>PowerPoint Presentation</vt:lpstr>
      <vt:lpstr>Bayesian Updating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Temporal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Anwar Musah</cp:lastModifiedBy>
  <cp:revision>387</cp:revision>
  <dcterms:created xsi:type="dcterms:W3CDTF">2020-11-19T14:47:11Z</dcterms:created>
  <dcterms:modified xsi:type="dcterms:W3CDTF">2025-02-13T03:08:26Z</dcterms:modified>
</cp:coreProperties>
</file>